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7" r:id="rId19"/>
    <p:sldId id="272" r:id="rId20"/>
    <p:sldId id="273" r:id="rId21"/>
    <p:sldId id="275" r:id="rId22"/>
    <p:sldId id="276" r:id="rId23"/>
    <p:sldId id="278" r:id="rId24"/>
    <p:sldId id="279" r:id="rId25"/>
    <p:sldId id="280" r:id="rId26"/>
  </p:sldIdLst>
  <p:sldSz cx="10080625" cy="567055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73" autoAdjust="0"/>
    <p:restoredTop sz="94660"/>
  </p:normalViewPr>
  <p:slideViewPr>
    <p:cSldViewPr>
      <p:cViewPr varScale="1">
        <p:scale>
          <a:sx n="82" d="100"/>
          <a:sy n="82" d="100"/>
        </p:scale>
        <p:origin x="-696" y="-90"/>
      </p:cViewPr>
      <p:guideLst>
        <p:guide orient="horz" pos="1786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ho.int/ru/news-room/fact-sheets/detail/palliative-care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stomShape 1"/>
          <p:cNvSpPr/>
          <p:nvPr/>
        </p:nvSpPr>
        <p:spPr>
          <a:xfrm>
            <a:off x="719832" y="603028"/>
            <a:ext cx="7960488" cy="2880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50000"/>
              </a:lnSpc>
            </a:pPr>
            <a:r>
              <a:rPr lang="ru-RU" sz="3600" b="1" strike="noStrike" spc="-1" dirty="0">
                <a:solidFill>
                  <a:srgbClr val="990000"/>
                </a:solidFill>
                <a:latin typeface="Arial"/>
                <a:ea typeface="DejaVu Sans"/>
              </a:rPr>
              <a:t>АЛГОРИТМЫ ВЫБОРА ЭФФЕКТИВНОГО ЛЕЧЕНИЯ ХРОНИЧЕСКОЙ БОЛИ</a:t>
            </a:r>
            <a:endParaRPr lang="ru-RU" sz="3600" b="0" strike="noStrike" spc="-1" dirty="0">
              <a:latin typeface="Arial"/>
            </a:endParaRPr>
          </a:p>
        </p:txBody>
      </p:sp>
      <p:sp>
        <p:nvSpPr>
          <p:cNvPr id="39" name="CustomShape 2"/>
          <p:cNvSpPr/>
          <p:nvPr/>
        </p:nvSpPr>
        <p:spPr>
          <a:xfrm>
            <a:off x="3546360" y="4345560"/>
            <a:ext cx="5177880" cy="1185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0" name="CustomShape 3"/>
          <p:cNvSpPr/>
          <p:nvPr/>
        </p:nvSpPr>
        <p:spPr>
          <a:xfrm>
            <a:off x="1264320" y="5417640"/>
            <a:ext cx="1131480" cy="224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200" b="0" strike="noStrike" spc="-1">
                <a:solidFill>
                  <a:srgbClr val="E7E6E6"/>
                </a:solidFill>
                <a:latin typeface="Verdana"/>
                <a:ea typeface="DejaVu Sans"/>
              </a:rPr>
              <a:t>Stuart Bradford</a:t>
            </a:r>
            <a:endParaRPr lang="ru-RU" sz="1200" b="0" strike="noStrike" spc="-1">
              <a:latin typeface="Arial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32200" y="4203427"/>
            <a:ext cx="5760640" cy="968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Bef>
                <a:spcPts val="475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i="1" dirty="0" smtClean="0"/>
              <a:t>Докладчик:  Марк </a:t>
            </a:r>
            <a:r>
              <a:rPr lang="ru-RU" altLang="ru-RU" i="1" dirty="0" err="1" smtClean="0"/>
              <a:t>Азриельевич</a:t>
            </a:r>
            <a:r>
              <a:rPr lang="ru-RU" altLang="ru-RU" i="1" dirty="0" smtClean="0"/>
              <a:t> </a:t>
            </a:r>
            <a:r>
              <a:rPr lang="ru-RU" altLang="ru-RU" i="1" dirty="0" err="1" smtClean="0"/>
              <a:t>Вайсман</a:t>
            </a:r>
            <a:r>
              <a:rPr lang="ru-RU" altLang="ru-RU" i="1" dirty="0" smtClean="0"/>
              <a:t>,   </a:t>
            </a:r>
          </a:p>
          <a:p>
            <a:pPr algn="just">
              <a:lnSpc>
                <a:spcPct val="90000"/>
              </a:lnSpc>
              <a:spcBef>
                <a:spcPts val="475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i="1" dirty="0" smtClean="0"/>
              <a:t>к.м.н., доцент  кафедры паллиативной медицины </a:t>
            </a:r>
          </a:p>
          <a:p>
            <a:pPr algn="just">
              <a:lnSpc>
                <a:spcPct val="90000"/>
              </a:lnSpc>
              <a:spcBef>
                <a:spcPts val="475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i="1" dirty="0" smtClean="0"/>
              <a:t>ФДПО МГМСУ им. А.И. Евдокимова, Москва</a:t>
            </a:r>
            <a:endParaRPr lang="ru-RU" alt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59792" y="242987"/>
            <a:ext cx="9289032" cy="4685930"/>
          </a:xfrm>
          <a:prstGeom prst="rect">
            <a:avLst/>
          </a:prstGeom>
        </p:spPr>
        <p:txBody>
          <a:bodyPr lIns="75603" tIns="37801" rIns="75603" bIns="37801"/>
          <a:lstStyle/>
          <a:p>
            <a:pPr algn="just" eaLnBrk="1" hangingPunct="1">
              <a:lnSpc>
                <a:spcPct val="140000"/>
              </a:lnSpc>
              <a:buFont typeface="Arial" charset="0"/>
              <a:buNone/>
            </a:pPr>
            <a:r>
              <a:rPr lang="en-US" sz="2800" b="1" dirty="0">
                <a:solidFill>
                  <a:srgbClr val="800000"/>
                </a:solidFill>
              </a:rPr>
              <a:t>   </a:t>
            </a:r>
            <a:r>
              <a:rPr lang="ru-RU" sz="2000" b="1" dirty="0" smtClean="0">
                <a:solidFill>
                  <a:srgbClr val="800000"/>
                </a:solidFill>
                <a:latin typeface="+mj-lt"/>
              </a:rPr>
              <a:t>Паллиативная медицинская помощь -</a:t>
            </a:r>
            <a:r>
              <a:rPr lang="en-US" sz="2000" b="1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ru-RU" sz="2000" b="1" dirty="0" smtClean="0">
                <a:solidFill>
                  <a:srgbClr val="000066"/>
                </a:solidFill>
                <a:latin typeface="+mj-lt"/>
              </a:rPr>
              <a:t>подход, который улучшает качество жизни пациентов (взрослых и детей) и их семей, столкнувшихся с трудностями опасного для жизни заболевания. Она предотвращает и облегчает страдания 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путем ранней диагностики,</a:t>
            </a:r>
            <a:r>
              <a:rPr lang="en-US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правильной оценки и лечения боли, </a:t>
            </a:r>
            <a:r>
              <a:rPr lang="ru-RU" sz="2000" b="1" dirty="0" smtClean="0">
                <a:solidFill>
                  <a:srgbClr val="000066"/>
                </a:solidFill>
                <a:latin typeface="+mj-lt"/>
              </a:rPr>
              <a:t>и решения других физических, психосоциальных или духовных проблем </a:t>
            </a:r>
            <a:r>
              <a:rPr lang="ru-RU" sz="2000" b="1" dirty="0">
                <a:solidFill>
                  <a:srgbClr val="000066"/>
                </a:solidFill>
                <a:latin typeface="+mj-lt"/>
              </a:rPr>
              <a:t>           </a:t>
            </a:r>
          </a:p>
          <a:p>
            <a:pPr algn="r" eaLnBrk="1" hangingPunct="1">
              <a:lnSpc>
                <a:spcPct val="110000"/>
              </a:lnSpc>
              <a:buFont typeface="Arial" charset="0"/>
              <a:buNone/>
            </a:pPr>
            <a:r>
              <a:rPr lang="ru-RU" sz="1600" i="1" dirty="0">
                <a:solidFill>
                  <a:srgbClr val="800000"/>
                </a:solidFill>
                <a:latin typeface="+mj-lt"/>
              </a:rPr>
              <a:t>                                                                                 </a:t>
            </a:r>
            <a:r>
              <a:rPr lang="en-US" sz="1300" b="1" i="1" dirty="0">
                <a:solidFill>
                  <a:srgbClr val="800000"/>
                </a:solidFill>
                <a:latin typeface="+mj-lt"/>
              </a:rPr>
              <a:t>World Health Organization</a:t>
            </a:r>
            <a:r>
              <a:rPr lang="ru-RU" sz="1300" b="1" i="1" dirty="0">
                <a:solidFill>
                  <a:srgbClr val="800000"/>
                </a:solidFill>
                <a:latin typeface="+mj-lt"/>
              </a:rPr>
              <a:t>, </a:t>
            </a:r>
            <a:r>
              <a:rPr lang="en-US" sz="1300" b="1" i="1" dirty="0">
                <a:solidFill>
                  <a:srgbClr val="800000"/>
                </a:solidFill>
                <a:latin typeface="+mj-lt"/>
              </a:rPr>
              <a:t>20</a:t>
            </a:r>
            <a:r>
              <a:rPr lang="ru-RU" sz="1300" b="1" i="1" dirty="0">
                <a:solidFill>
                  <a:srgbClr val="800000"/>
                </a:solidFill>
                <a:latin typeface="+mj-lt"/>
              </a:rPr>
              <a:t>18</a:t>
            </a:r>
            <a:endParaRPr lang="ru-RU" sz="1300" b="1" dirty="0">
              <a:solidFill>
                <a:srgbClr val="800000"/>
              </a:solidFill>
              <a:latin typeface="+mj-lt"/>
            </a:endParaRPr>
          </a:p>
        </p:txBody>
      </p:sp>
      <p:sp>
        <p:nvSpPr>
          <p:cNvPr id="5123" name="Rectangle 8"/>
          <p:cNvSpPr>
            <a:spLocks noChangeArrowheads="1"/>
          </p:cNvSpPr>
          <p:nvPr/>
        </p:nvSpPr>
        <p:spPr bwMode="auto">
          <a:xfrm>
            <a:off x="2871929" y="5356443"/>
            <a:ext cx="5649380" cy="176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5603" tIns="37801" rIns="75603" bIns="0" anchor="ctr">
            <a:spAutoFit/>
          </a:bodyPr>
          <a:lstStyle/>
          <a:p>
            <a:pPr eaLnBrk="1" hangingPunct="1"/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http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://</a:t>
            </a:r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www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.</a:t>
            </a:r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who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.</a:t>
            </a:r>
            <a:r>
              <a:rPr lang="en-US" altLang="ru-RU" sz="900" dirty="0" err="1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int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/</a:t>
            </a:r>
            <a:r>
              <a:rPr lang="en-US" altLang="ru-RU" sz="900" dirty="0" err="1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ru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/</a:t>
            </a:r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news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-</a:t>
            </a:r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room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/</a:t>
            </a:r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fact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-</a:t>
            </a:r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sheets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/</a:t>
            </a:r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detail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/</a:t>
            </a:r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palliative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-</a:t>
            </a:r>
            <a:r>
              <a:rPr lang="en-US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  <a:hlinkClick r:id="rId2"/>
              </a:rPr>
              <a:t>care</a:t>
            </a:r>
            <a:r>
              <a:rPr lang="ru-RU" altLang="ru-RU" sz="900" dirty="0">
                <a:solidFill>
                  <a:srgbClr val="8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ru-RU" altLang="ru-RU" sz="900" i="1" dirty="0">
                <a:solidFill>
                  <a:srgbClr val="800000"/>
                </a:solidFill>
                <a:latin typeface="Arial" charset="0"/>
                <a:cs typeface="Times New Roman" pitchFamily="18" charset="0"/>
              </a:rPr>
              <a:t>(дата обращения 30 сентября 2018 г.)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719832" y="0"/>
            <a:ext cx="8692560" cy="93610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90000"/>
              </a:lnSpc>
            </a:pP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АЛГОРИТМЫ </a:t>
            </a:r>
            <a:r>
              <a:rPr lang="ru-RU" sz="4000" b="1" strike="noStrike" spc="-1" dirty="0" smtClean="0">
                <a:solidFill>
                  <a:srgbClr val="C00000"/>
                </a:solidFill>
                <a:latin typeface="Arial"/>
                <a:ea typeface="DejaVu Sans"/>
              </a:rPr>
              <a:t>ВЫБОРА ЛЕЧЕНИЯ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42" name="CustomShape 2"/>
          <p:cNvSpPr/>
          <p:nvPr/>
        </p:nvSpPr>
        <p:spPr>
          <a:xfrm>
            <a:off x="1" y="1179091"/>
            <a:ext cx="10080624" cy="392606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Всесторонне оценить хроническую боль</a:t>
            </a:r>
            <a:endParaRPr lang="ru-RU" sz="36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36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Профилактика и лечение побочных эффектов</a:t>
            </a:r>
            <a:endParaRPr lang="ru-RU" sz="36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Оценка эффективности и </a:t>
            </a:r>
            <a:r>
              <a:rPr lang="ru-RU" sz="36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 переносимости </a:t>
            </a: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лечения</a:t>
            </a:r>
            <a:endParaRPr lang="ru-RU" sz="36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287784" y="0"/>
            <a:ext cx="9577064" cy="1166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25000" lnSpcReduction="20000"/>
          </a:bodyPr>
          <a:lstStyle/>
          <a:p>
            <a:pPr marL="228600" indent="-227160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                </a:t>
            </a:r>
            <a:r>
              <a:rPr lang="ru-RU" sz="24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019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Оценка хронической боли</a:t>
            </a: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44" name="CustomShape 2"/>
          <p:cNvSpPr/>
          <p:nvPr/>
        </p:nvSpPr>
        <p:spPr>
          <a:xfrm>
            <a:off x="692640" y="1065600"/>
            <a:ext cx="8692560" cy="4039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70000" lnSpcReduction="20000"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4000" b="0" i="1" strike="noStrike" spc="-1" dirty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Оценка причин, механизмов развития и интенсивности хронической боли </a:t>
            </a:r>
            <a:endParaRPr lang="ru-RU" sz="4000" b="1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Оценка общего состояния пациента</a:t>
            </a:r>
            <a:endParaRPr lang="ru-RU" sz="4000" b="1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Оценка возможности личного общения врача с пациентом и членами его семьи </a:t>
            </a:r>
            <a:endParaRPr lang="ru-RU" sz="4000" b="1" strike="noStrike" spc="-1" dirty="0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lang="ru-RU" sz="40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lang="ru-RU" sz="4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/>
          <p:cNvSpPr/>
          <p:nvPr/>
        </p:nvSpPr>
        <p:spPr>
          <a:xfrm>
            <a:off x="503808" y="242987"/>
            <a:ext cx="9001000" cy="92377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25000" lnSpcReduction="20000"/>
          </a:bodyPr>
          <a:lstStyle/>
          <a:p>
            <a:pPr marL="228600" indent="-22716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12800" b="1" strike="noStrike" spc="-1" dirty="0">
                <a:solidFill>
                  <a:srgbClr val="C00000"/>
                </a:solidFill>
                <a:latin typeface="+mj-lt"/>
                <a:ea typeface="Calibri"/>
              </a:rPr>
              <a:t>Оценка </a:t>
            </a:r>
            <a:r>
              <a:rPr lang="ru-RU" sz="12800" b="1" strike="noStrike" spc="-1" dirty="0" smtClean="0">
                <a:solidFill>
                  <a:srgbClr val="C00000"/>
                </a:solidFill>
                <a:latin typeface="+mj-lt"/>
                <a:ea typeface="Calibri"/>
              </a:rPr>
              <a:t>причин, механизмов </a:t>
            </a:r>
            <a:r>
              <a:rPr lang="ru-RU" sz="12800" b="1" spc="-1" dirty="0" smtClean="0">
                <a:solidFill>
                  <a:srgbClr val="C00000"/>
                </a:solidFill>
                <a:latin typeface="+mj-lt"/>
                <a:ea typeface="Calibri"/>
              </a:rPr>
              <a:t>развития </a:t>
            </a:r>
            <a:r>
              <a:rPr lang="ru-RU" sz="12800" b="1" spc="-1" dirty="0">
                <a:solidFill>
                  <a:srgbClr val="C00000"/>
                </a:solidFill>
                <a:latin typeface="+mj-lt"/>
                <a:ea typeface="Calibri"/>
              </a:rPr>
              <a:t>и интенсивности хронической боли 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46" name="CustomShape 2"/>
          <p:cNvSpPr/>
          <p:nvPr/>
        </p:nvSpPr>
        <p:spPr>
          <a:xfrm>
            <a:off x="215776" y="1467123"/>
            <a:ext cx="9169424" cy="363803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Причина развития боли</a:t>
            </a:r>
            <a:endParaRPr lang="ru-RU" sz="28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Определение патофизиологических механизмов развития боли </a:t>
            </a:r>
            <a:endParaRPr lang="ru-RU" sz="28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Оценка интенсивности боли</a:t>
            </a:r>
            <a:endParaRPr lang="ru-RU" sz="28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stomShape 1"/>
          <p:cNvSpPr/>
          <p:nvPr/>
        </p:nvSpPr>
        <p:spPr>
          <a:xfrm>
            <a:off x="1637640" y="314995"/>
            <a:ext cx="6802560" cy="80604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25000" lnSpcReduction="20000"/>
          </a:bodyPr>
          <a:lstStyle/>
          <a:p>
            <a:pPr marL="228600" indent="-22716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16000" b="1" strike="noStrike" spc="-1" dirty="0">
                <a:solidFill>
                  <a:srgbClr val="C00000"/>
                </a:solidFill>
                <a:latin typeface="+mj-lt"/>
                <a:ea typeface="Calibri"/>
              </a:rPr>
              <a:t>Причина боли</a:t>
            </a:r>
            <a:r>
              <a:rPr sz="16000" dirty="0">
                <a:latin typeface="+mj-lt"/>
              </a:rPr>
              <a:t/>
            </a:r>
            <a:br>
              <a:rPr sz="16000" dirty="0">
                <a:latin typeface="+mj-lt"/>
              </a:rPr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48" name="CustomShape 2"/>
          <p:cNvSpPr/>
          <p:nvPr/>
        </p:nvSpPr>
        <p:spPr>
          <a:xfrm>
            <a:off x="692640" y="1122480"/>
            <a:ext cx="8692560" cy="3983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55000" lnSpcReduction="20000"/>
          </a:bodyPr>
          <a:lstStyle/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>
                <a:solidFill>
                  <a:srgbClr val="000000"/>
                </a:solidFill>
                <a:latin typeface="Arial"/>
                <a:ea typeface="Calibri"/>
              </a:rPr>
              <a:t>Непосредственное воздействие первичной или метастатической опухоли на органы и ткани, </a:t>
            </a:r>
            <a:endParaRPr lang="ru-RU" sz="3600" b="0" strike="noStrike" spc="-1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>
                <a:solidFill>
                  <a:srgbClr val="000000"/>
                </a:solidFill>
                <a:latin typeface="Arial"/>
                <a:ea typeface="Calibri"/>
              </a:rPr>
              <a:t>Сопутствующая патология (ХСН, тромбозы, диабетическая и герпетическая невропатия и т.д.),</a:t>
            </a:r>
            <a:endParaRPr lang="ru-RU" sz="3600" b="0" strike="noStrike" spc="-1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>
                <a:solidFill>
                  <a:srgbClr val="000000"/>
                </a:solidFill>
                <a:latin typeface="Arial"/>
                <a:ea typeface="Calibri"/>
              </a:rPr>
              <a:t>Специальное противоопухолевое лечение (хирургическое, лекарственное, лучевое),</a:t>
            </a:r>
            <a:endParaRPr lang="ru-RU" sz="3600" b="0" strike="noStrike" spc="-1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>
                <a:solidFill>
                  <a:srgbClr val="000000"/>
                </a:solidFill>
                <a:latin typeface="Arial"/>
                <a:ea typeface="Calibri"/>
              </a:rPr>
              <a:t>Сопутствующая патология (констипация, кашель, рвота, гидронефроз и т.д.).  </a:t>
            </a:r>
            <a:endParaRPr lang="ru-RU" sz="36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ustomShape 1"/>
          <p:cNvSpPr/>
          <p:nvPr/>
        </p:nvSpPr>
        <p:spPr>
          <a:xfrm>
            <a:off x="215776" y="170979"/>
            <a:ext cx="9577064" cy="95006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25000" lnSpcReduction="20000"/>
          </a:bodyPr>
          <a:lstStyle/>
          <a:p>
            <a:pPr marL="228600" indent="-22716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144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Определение патофизиологических механизмов развития боли 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50" name="CustomShape 2"/>
          <p:cNvSpPr/>
          <p:nvPr/>
        </p:nvSpPr>
        <p:spPr>
          <a:xfrm>
            <a:off x="692640" y="1738800"/>
            <a:ext cx="8692560" cy="3366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Ноцицептивная</a:t>
            </a: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боль</a:t>
            </a:r>
            <a:endParaRPr lang="ru-RU" sz="3600" b="0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Невропатическая </a:t>
            </a:r>
            <a:endParaRPr lang="ru-RU" sz="3600" b="0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Дисфункциональная</a:t>
            </a:r>
            <a:endParaRPr lang="ru-RU" sz="36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CustomShape 1"/>
          <p:cNvSpPr/>
          <p:nvPr/>
        </p:nvSpPr>
        <p:spPr>
          <a:xfrm>
            <a:off x="1637640" y="170979"/>
            <a:ext cx="6802560" cy="95006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25000" lnSpcReduction="20000"/>
          </a:bodyPr>
          <a:lstStyle/>
          <a:p>
            <a:pPr marL="228600" indent="-22716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17600" b="1" strike="noStrike" spc="-1" dirty="0" err="1">
                <a:solidFill>
                  <a:srgbClr val="C00000"/>
                </a:solidFill>
                <a:latin typeface="+mj-lt"/>
                <a:ea typeface="Calibri"/>
              </a:rPr>
              <a:t>Ноцицептивная</a:t>
            </a:r>
            <a:r>
              <a:rPr lang="ru-RU" sz="17600" b="1" strike="noStrike" spc="-1" dirty="0">
                <a:solidFill>
                  <a:srgbClr val="C00000"/>
                </a:solidFill>
                <a:latin typeface="+mj-lt"/>
                <a:ea typeface="Calibri"/>
              </a:rPr>
              <a:t> боль</a:t>
            </a:r>
            <a:r>
              <a:rPr sz="17600" dirty="0">
                <a:latin typeface="+mj-lt"/>
              </a:rPr>
              <a:t/>
            </a:r>
            <a:br>
              <a:rPr sz="17600" dirty="0">
                <a:latin typeface="+mj-lt"/>
              </a:rPr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52" name="CustomShape 2"/>
          <p:cNvSpPr/>
          <p:nvPr/>
        </p:nvSpPr>
        <p:spPr>
          <a:xfrm>
            <a:off x="215776" y="1395115"/>
            <a:ext cx="9169424" cy="371040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85000" lnSpcReduction="10000"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Вызванная продолжающимся повреждением тканей, </a:t>
            </a:r>
            <a:r>
              <a:rPr lang="ru-RU" sz="36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подразделяется на соматическую </a:t>
            </a: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(боль в костях) и висцеральную (боль в кишечнике или печени),</a:t>
            </a:r>
            <a:r>
              <a:rPr lang="ru-RU" sz="3600" b="1" strike="noStrike" spc="-1" dirty="0">
                <a:solidFill>
                  <a:srgbClr val="080808"/>
                </a:solidFill>
                <a:latin typeface="Arial"/>
                <a:ea typeface="Calibri"/>
              </a:rPr>
              <a:t> в зависимости от места активизации </a:t>
            </a:r>
            <a:r>
              <a:rPr lang="ru-RU" sz="3600" b="1" strike="noStrike" spc="-1" dirty="0" err="1">
                <a:solidFill>
                  <a:srgbClr val="080808"/>
                </a:solidFill>
                <a:latin typeface="Arial"/>
                <a:ea typeface="Calibri"/>
              </a:rPr>
              <a:t>ноцицепторов</a:t>
            </a:r>
            <a:endParaRPr lang="ru-RU" sz="36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CustomShape 1"/>
          <p:cNvSpPr/>
          <p:nvPr/>
        </p:nvSpPr>
        <p:spPr>
          <a:xfrm>
            <a:off x="503808" y="242987"/>
            <a:ext cx="9289032" cy="87805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25000" lnSpcReduction="20000"/>
          </a:bodyPr>
          <a:lstStyle/>
          <a:p>
            <a:pPr marL="228600" indent="-22716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17600" b="1" strike="noStrike" spc="-1" dirty="0">
                <a:solidFill>
                  <a:srgbClr val="C00000"/>
                </a:solidFill>
                <a:latin typeface="+mj-lt"/>
                <a:ea typeface="Calibri"/>
              </a:rPr>
              <a:t>Невропатическая</a:t>
            </a:r>
            <a:r>
              <a:rPr sz="17600" b="1" dirty="0">
                <a:latin typeface="+mj-lt"/>
              </a:rPr>
              <a:t/>
            </a:r>
            <a:br>
              <a:rPr sz="17600" b="1" dirty="0">
                <a:latin typeface="+mj-lt"/>
              </a:rPr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54" name="CustomShape 2"/>
          <p:cNvSpPr/>
          <p:nvPr/>
        </p:nvSpPr>
        <p:spPr>
          <a:xfrm>
            <a:off x="287784" y="1467123"/>
            <a:ext cx="9097416" cy="363839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85000" lnSpcReduction="10000"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32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Вызванная повреждением или дисфункцией периферических или центральных отделов нервной системы, или патологического процесса в соматосенсорной системе (плечевая </a:t>
            </a:r>
            <a:r>
              <a:rPr lang="ru-RU" sz="32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плексопатия</a:t>
            </a:r>
            <a:r>
              <a:rPr lang="ru-RU" sz="32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, компрессии спинного мозга опухолью, </a:t>
            </a:r>
            <a:r>
              <a:rPr lang="ru-RU" sz="32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аллодиния</a:t>
            </a:r>
            <a:r>
              <a:rPr lang="ru-RU" sz="32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)</a:t>
            </a:r>
            <a:endParaRPr lang="ru-RU" sz="3200" b="1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CustomShape 1"/>
          <p:cNvSpPr/>
          <p:nvPr/>
        </p:nvSpPr>
        <p:spPr>
          <a:xfrm>
            <a:off x="215775" y="1"/>
            <a:ext cx="9864849" cy="105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47500" lnSpcReduction="20000"/>
          </a:bodyPr>
          <a:lstStyle/>
          <a:p>
            <a:pPr marL="228600" indent="-22716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8700" b="1" strike="noStrike" spc="-1" dirty="0" err="1">
                <a:solidFill>
                  <a:srgbClr val="C00000"/>
                </a:solidFill>
                <a:latin typeface="+mj-lt"/>
                <a:ea typeface="Calibri"/>
              </a:rPr>
              <a:t>Дисфункциональная</a:t>
            </a:r>
            <a:r>
              <a:rPr sz="8700" b="1" dirty="0">
                <a:latin typeface="+mj-lt"/>
              </a:rPr>
              <a:t/>
            </a:r>
            <a:br>
              <a:rPr sz="8700" b="1" dirty="0">
                <a:latin typeface="+mj-lt"/>
              </a:rPr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56" name="CustomShape 2"/>
          <p:cNvSpPr/>
          <p:nvPr/>
        </p:nvSpPr>
        <p:spPr>
          <a:xfrm>
            <a:off x="287784" y="1467123"/>
            <a:ext cx="9097416" cy="363839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Психогенная, являющаяся сложным субъективным феноменом, связанная </a:t>
            </a:r>
            <a:r>
              <a:rPr lang="ru-RU" sz="28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в основном с эмоциональными</a:t>
            </a: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, социальными и психологическими факторами, окружающими болевую ситуацию</a:t>
            </a:r>
            <a:endParaRPr lang="ru-RU" sz="2800" b="1" strike="noStrike" spc="-1" dirty="0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001"/>
              </a:spcBef>
            </a:pPr>
            <a:endParaRPr lang="ru-RU" sz="32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ustomShape 1"/>
          <p:cNvSpPr/>
          <p:nvPr/>
        </p:nvSpPr>
        <p:spPr>
          <a:xfrm>
            <a:off x="143768" y="170979"/>
            <a:ext cx="9721080" cy="95006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25000" lnSpcReduction="20000"/>
          </a:bodyPr>
          <a:lstStyle/>
          <a:p>
            <a:pPr marL="228600" indent="-22716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</a:pPr>
            <a:r>
              <a:rPr sz="16000" dirty="0">
                <a:latin typeface="+mj-lt"/>
              </a:rPr>
              <a:t/>
            </a:r>
            <a:br>
              <a:rPr sz="16000" dirty="0">
                <a:latin typeface="+mj-lt"/>
              </a:rPr>
            </a:br>
            <a:r>
              <a:rPr lang="ru-RU" sz="17600" b="1" strike="noStrike" spc="-1" dirty="0">
                <a:solidFill>
                  <a:srgbClr val="C00000"/>
                </a:solidFill>
                <a:latin typeface="+mj-lt"/>
                <a:ea typeface="Calibri"/>
              </a:rPr>
              <a:t>Оценка интенсивности боли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58" name="CustomShape 2"/>
          <p:cNvSpPr/>
          <p:nvPr/>
        </p:nvSpPr>
        <p:spPr>
          <a:xfrm>
            <a:off x="692640" y="1549800"/>
            <a:ext cx="8692560" cy="3555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Наиболее часто интенсивность боли классифицируется как слабая, умеренная, сильная и нестерпимая</a:t>
            </a:r>
            <a:endParaRPr lang="ru-RU" sz="36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CustomShape 1"/>
          <p:cNvSpPr/>
          <p:nvPr/>
        </p:nvSpPr>
        <p:spPr>
          <a:xfrm>
            <a:off x="-1" y="0"/>
            <a:ext cx="10080625" cy="112104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32500" lnSpcReduction="20000"/>
          </a:bodyPr>
          <a:lstStyle/>
          <a:p>
            <a:pPr marL="228600" indent="-227160" algn="ctr">
              <a:lnSpc>
                <a:spcPct val="10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12000" b="1" strike="noStrike" spc="-1" dirty="0">
                <a:solidFill>
                  <a:srgbClr val="C00000"/>
                </a:solidFill>
                <a:latin typeface="+mj-lt"/>
                <a:ea typeface="Calibri"/>
              </a:rPr>
              <a:t>Оценка интенсивности боли</a:t>
            </a:r>
            <a:r>
              <a:rPr sz="12000" dirty="0">
                <a:latin typeface="+mj-lt"/>
              </a:rPr>
              <a:t/>
            </a:r>
            <a:br>
              <a:rPr sz="12000" dirty="0">
                <a:latin typeface="+mj-lt"/>
              </a:rPr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60" name="CustomShape 2"/>
          <p:cNvSpPr/>
          <p:nvPr/>
        </p:nvSpPr>
        <p:spPr>
          <a:xfrm>
            <a:off x="0" y="963067"/>
            <a:ext cx="9385200" cy="414245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47500" lnSpcReduction="20000"/>
          </a:bodyPr>
          <a:lstStyle/>
          <a:p>
            <a:pPr algn="just">
              <a:lnSpc>
                <a:spcPct val="150000"/>
              </a:lnSpc>
              <a:spcBef>
                <a:spcPts val="1001"/>
              </a:spcBef>
            </a:pPr>
            <a:r>
              <a:rPr lang="ru-RU" sz="3600" b="1" strike="noStrike" spc="-1" dirty="0">
                <a:solidFill>
                  <a:srgbClr val="000000"/>
                </a:solidFill>
                <a:ea typeface="Calibri"/>
              </a:rPr>
              <a:t>Для всесторонней адекватной оценки интенсивности хронической боли необходимо выяснить: </a:t>
            </a:r>
            <a:endParaRPr lang="ru-RU" sz="3600" b="1" strike="noStrike" spc="-1" dirty="0"/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ea typeface="Calibri"/>
              </a:rPr>
              <a:t>причины, начало, локализацию, характер, отсутствие/наличие иррадиации, длительность, интенсивность, количество прорывов боли в сутки, предполагаемый патофизиологический механизм, есть ли боль в покое и/или движении, качество ночного сна</a:t>
            </a:r>
            <a:endParaRPr lang="ru-RU" sz="3600" b="1" strike="noStrike" spc="-1" dirty="0"/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ea typeface="Calibri"/>
              </a:rPr>
              <a:t>наличие </a:t>
            </a:r>
            <a:r>
              <a:rPr lang="ru-RU" sz="3600" b="1" strike="noStrike" spc="-1" dirty="0" err="1">
                <a:solidFill>
                  <a:srgbClr val="000000"/>
                </a:solidFill>
                <a:ea typeface="Calibri"/>
              </a:rPr>
              <a:t>триггерных</a:t>
            </a:r>
            <a:r>
              <a:rPr lang="ru-RU" sz="3600" b="1" strike="noStrike" spc="-1" dirty="0">
                <a:solidFill>
                  <a:srgbClr val="000000"/>
                </a:solidFill>
                <a:ea typeface="Calibri"/>
              </a:rPr>
              <a:t> факторов, приводящих к боли</a:t>
            </a:r>
            <a:endParaRPr lang="ru-RU" sz="3600" b="1" strike="noStrike" spc="-1" dirty="0"/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ea typeface="Calibri"/>
              </a:rPr>
              <a:t>наличие факторов, облегчающих и ослабляющих боль</a:t>
            </a:r>
            <a:endParaRPr lang="ru-RU" sz="3600" b="1" strike="noStrike" spc="-1" dirty="0"/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ea typeface="Calibri"/>
              </a:rPr>
              <a:t>эффективность анальгетиков, их переносимость, наличие побочных эффектов </a:t>
            </a:r>
            <a:endParaRPr lang="ru-RU" sz="3600" b="1" strike="noStrike" spc="-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CustomShape 1"/>
          <p:cNvSpPr/>
          <p:nvPr/>
        </p:nvSpPr>
        <p:spPr>
          <a:xfrm>
            <a:off x="0" y="0"/>
            <a:ext cx="10080624" cy="398740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marL="228600" indent="-22716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</a:pPr>
            <a:r>
              <a:rPr lang="ru-RU" sz="4100" b="1" strike="noStrike" spc="-1" dirty="0" smtClean="0">
                <a:solidFill>
                  <a:srgbClr val="C00000"/>
                </a:solidFill>
                <a:latin typeface="Arial"/>
                <a:ea typeface="Calibri"/>
              </a:rPr>
              <a:t>Оценка </a:t>
            </a:r>
            <a:r>
              <a:rPr lang="ru-RU" sz="41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общего состояния пациента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62" name="CustomShape 2"/>
          <p:cNvSpPr/>
          <p:nvPr/>
        </p:nvSpPr>
        <p:spPr>
          <a:xfrm>
            <a:off x="0" y="1323107"/>
            <a:ext cx="9864848" cy="33503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Полное </a:t>
            </a:r>
            <a:r>
              <a:rPr lang="ru-RU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физикальное</a:t>
            </a:r>
            <a:r>
              <a:rPr lang="ru-RU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обследование</a:t>
            </a:r>
            <a:endParaRPr lang="ru-RU" b="1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 необходимости инструментальные и лабораторные исследования</a:t>
            </a:r>
            <a:endParaRPr lang="ru-RU" b="1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Определение степени влияния боли на повседневную активность пациента, работу, общественную жизнь, сон, аппетит, сексуальную функцию, настроение, благополучие и преодоление трудностей</a:t>
            </a:r>
            <a:endParaRPr lang="ru-RU" b="1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Понимание насколько наличие боли, болезни и проводимого лечения влияет на физическое, психологическое состояние и социальные условия</a:t>
            </a:r>
            <a:endParaRPr lang="ru-RU" b="1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ustomShape 1"/>
          <p:cNvSpPr/>
          <p:nvPr/>
        </p:nvSpPr>
        <p:spPr>
          <a:xfrm>
            <a:off x="-1" y="0"/>
            <a:ext cx="10080625" cy="110708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25000" lnSpcReduction="20000"/>
          </a:bodyPr>
          <a:lstStyle/>
          <a:p>
            <a:pPr marL="228600" indent="-22716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16000" b="1" strike="noStrike" spc="-1" dirty="0">
                <a:solidFill>
                  <a:srgbClr val="C00000"/>
                </a:solidFill>
                <a:latin typeface="+mj-lt"/>
                <a:ea typeface="Calibri"/>
              </a:rPr>
              <a:t>Оценка общего состояния пациента</a:t>
            </a:r>
            <a:r>
              <a:rPr sz="16000" b="1" dirty="0">
                <a:latin typeface="+mj-lt"/>
              </a:rPr>
              <a:t/>
            </a:r>
            <a:br>
              <a:rPr sz="16000" b="1" dirty="0">
                <a:latin typeface="+mj-lt"/>
              </a:rPr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64" name="CustomShape 2"/>
          <p:cNvSpPr/>
          <p:nvPr/>
        </p:nvSpPr>
        <p:spPr>
          <a:xfrm>
            <a:off x="692640" y="1122480"/>
            <a:ext cx="8692560" cy="3983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85000" lnSpcReduction="10000"/>
          </a:bodyPr>
          <a:lstStyle/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Понимание социального окружения пациента, помогает ли кто-либо в осуществлении ухода</a:t>
            </a:r>
            <a:endParaRPr lang="ru-RU" sz="2000" b="1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Выяснить осведомленность о болезни и прогнозе, степень тревоги и депрессии, наличие духовных потребностей, проблем в общении, суицидальных мыслей, расстройств личности, выраженность физических и эмоциональных симптомов </a:t>
            </a:r>
            <a:endParaRPr lang="ru-RU" sz="2000" b="1" strike="noStrike" spc="-1" dirty="0">
              <a:latin typeface="Arial"/>
            </a:endParaRPr>
          </a:p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Выявить наличие сопутствующих заболеваний (дыхательная, почечная, печеночная недостаточность и т.д.), наличие </a:t>
            </a:r>
            <a:r>
              <a:rPr lang="ru-RU" sz="20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опиофобии</a:t>
            </a:r>
            <a:r>
              <a:rPr lang="ru-RU" sz="2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или неправильного представления о лечении боли, отношение к алкоголю или токсикомании</a:t>
            </a:r>
            <a:endParaRPr lang="ru-RU" sz="2000" b="1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CustomShape 1"/>
          <p:cNvSpPr/>
          <p:nvPr/>
        </p:nvSpPr>
        <p:spPr>
          <a:xfrm>
            <a:off x="143767" y="0"/>
            <a:ext cx="9936858" cy="211519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fontScale="25000" lnSpcReduction="20000"/>
          </a:bodyPr>
          <a:lstStyle/>
          <a:p>
            <a:pPr marL="228600" indent="-227160" algn="ctr">
              <a:lnSpc>
                <a:spcPct val="15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</a:pPr>
            <a:r>
              <a:rPr dirty="0"/>
              <a:t/>
            </a:r>
            <a:br>
              <a:rPr dirty="0"/>
            </a:br>
            <a:r>
              <a:rPr lang="ru-RU" sz="14400" b="1" strike="noStrike" spc="-1" dirty="0">
                <a:solidFill>
                  <a:srgbClr val="C00000"/>
                </a:solidFill>
                <a:latin typeface="+mj-lt"/>
                <a:ea typeface="Calibri"/>
              </a:rPr>
              <a:t>Оценка возможности личного общения врача с пациентом и членами его семьи </a:t>
            </a:r>
            <a:r>
              <a:rPr sz="14400" b="1" dirty="0">
                <a:latin typeface="+mj-lt"/>
              </a:rPr>
              <a:t/>
            </a:r>
            <a:br>
              <a:rPr sz="14400" b="1" dirty="0">
                <a:latin typeface="+mj-lt"/>
              </a:rPr>
            </a:br>
            <a:r>
              <a:rPr sz="11200" dirty="0">
                <a:latin typeface="+mj-lt"/>
              </a:rPr>
              <a:t/>
            </a:r>
            <a:br>
              <a:rPr sz="11200" dirty="0">
                <a:latin typeface="+mj-lt"/>
              </a:rPr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Calibri"/>
              </a:rPr>
              <a:t> 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66" name="CustomShape 2"/>
          <p:cNvSpPr/>
          <p:nvPr/>
        </p:nvSpPr>
        <p:spPr>
          <a:xfrm>
            <a:off x="287784" y="2187203"/>
            <a:ext cx="9097416" cy="291795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77500" lnSpcReduction="20000"/>
          </a:bodyPr>
          <a:lstStyle/>
          <a:p>
            <a:pPr marL="228600" indent="-22716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Необходимо выделять достаточное количество времени для общения, чтобы понять потребности пациента, его близких и стать единой командой в борьбе за качество жизни страдающего от боли пациента</a:t>
            </a:r>
            <a:endParaRPr lang="ru-RU" sz="36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ustomShape 1"/>
          <p:cNvSpPr/>
          <p:nvPr/>
        </p:nvSpPr>
        <p:spPr>
          <a:xfrm>
            <a:off x="143768" y="0"/>
            <a:ext cx="9793088" cy="11790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68" name="CustomShape 2"/>
          <p:cNvSpPr/>
          <p:nvPr/>
        </p:nvSpPr>
        <p:spPr>
          <a:xfrm>
            <a:off x="-1" y="1395115"/>
            <a:ext cx="10080625" cy="371004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77500" lnSpcReduction="20000"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Информирование пациентов о возможном появлении боли на любой стадии заболевания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Регулярное назначение анальгетиков при лечении хронической боли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Удобство и управляемость терапии для пациента и его семьи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Тщательная оценка и адекватное лечение прорывной боли</a:t>
            </a:r>
            <a:endParaRPr lang="ru-RU" sz="4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CustomShape 1"/>
          <p:cNvSpPr/>
          <p:nvPr/>
        </p:nvSpPr>
        <p:spPr>
          <a:xfrm>
            <a:off x="215776" y="0"/>
            <a:ext cx="9721080" cy="1396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70" name="CustomShape 2"/>
          <p:cNvSpPr/>
          <p:nvPr/>
        </p:nvSpPr>
        <p:spPr>
          <a:xfrm>
            <a:off x="324720" y="1509120"/>
            <a:ext cx="9274680" cy="3596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92500" lnSpcReduction="20000"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Применение стратегии «</a:t>
            </a:r>
            <a:r>
              <a:rPr lang="ru-RU" sz="40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анальгетической</a:t>
            </a: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лестницы»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Индивидуальный подход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Комплексный подход 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Возможность проведения при </a:t>
            </a:r>
            <a:r>
              <a:rPr lang="ru-RU" sz="4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необходимости </a:t>
            </a: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диагностических исследований</a:t>
            </a:r>
            <a:endParaRPr lang="ru-RU" sz="4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CustomShape 1"/>
          <p:cNvSpPr/>
          <p:nvPr/>
        </p:nvSpPr>
        <p:spPr>
          <a:xfrm>
            <a:off x="215776" y="0"/>
            <a:ext cx="9721080" cy="1396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70" name="CustomShape 2"/>
          <p:cNvSpPr/>
          <p:nvPr/>
        </p:nvSpPr>
        <p:spPr>
          <a:xfrm>
            <a:off x="324720" y="1509120"/>
            <a:ext cx="9274680" cy="3596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Взаимодействие обезболивающих и сопутствующих препаратов с получаемым лечением</a:t>
            </a:r>
            <a:endParaRPr lang="ru-RU" sz="4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CustomShape 1"/>
          <p:cNvSpPr/>
          <p:nvPr/>
        </p:nvSpPr>
        <p:spPr>
          <a:xfrm>
            <a:off x="692640" y="301680"/>
            <a:ext cx="8692560" cy="1094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Принципы лечения хронической боли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72" name="CustomShape 2"/>
          <p:cNvSpPr/>
          <p:nvPr/>
        </p:nvSpPr>
        <p:spPr>
          <a:xfrm>
            <a:off x="324720" y="1509120"/>
            <a:ext cx="9274680" cy="3596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70000" lnSpcReduction="20000"/>
          </a:bodyPr>
          <a:lstStyle/>
          <a:p>
            <a:pPr marL="228600" indent="449640" algn="just">
              <a:lnSpc>
                <a:spcPct val="15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Изложенные принципы должны соблюдаться исключительно в совокупности, пренебрежение даже одним из них неизбежно приведёт к ошибкам, неэффективности противоболевого лечения и развитию нежелательных побочных эффектов</a:t>
            </a:r>
            <a:endParaRPr lang="ru-RU" sz="4000" b="1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CustomShape 1"/>
          <p:cNvSpPr/>
          <p:nvPr/>
        </p:nvSpPr>
        <p:spPr>
          <a:xfrm>
            <a:off x="-1" y="0"/>
            <a:ext cx="10080625" cy="1396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Профилактика и лечение побочных эффектов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74" name="CustomShape 2"/>
          <p:cNvSpPr/>
          <p:nvPr/>
        </p:nvSpPr>
        <p:spPr>
          <a:xfrm>
            <a:off x="-1" y="1611139"/>
            <a:ext cx="10080625" cy="349402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77500" lnSpcReduction="20000"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Постоянная оценка в динамике и пересмотра стратегии лечения при необходимости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Частота и выраженность нежелательных явлений уменьшаются при снижении дозы </a:t>
            </a:r>
            <a:r>
              <a:rPr lang="ru-RU" sz="4000" b="1" strike="noStrike" spc="-1" dirty="0" err="1">
                <a:solidFill>
                  <a:srgbClr val="000000"/>
                </a:solidFill>
                <a:latin typeface="Arial"/>
                <a:ea typeface="Calibri"/>
              </a:rPr>
              <a:t>опиоидного</a:t>
            </a: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 анальгетика, что может потребовать изменения тактики обезболивания для достижения адекватной аналгезии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Полезным может быть смена препарата или пути его введения</a:t>
            </a:r>
            <a:endParaRPr lang="ru-RU" sz="4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-1" y="0"/>
            <a:ext cx="10080625" cy="1396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4000" b="1" strike="noStrike" spc="-1" dirty="0">
                <a:solidFill>
                  <a:srgbClr val="C00000"/>
                </a:solidFill>
                <a:latin typeface="Arial"/>
                <a:ea typeface="DejaVu Sans"/>
              </a:rPr>
              <a:t>Лечение побочных эффектов</a:t>
            </a:r>
            <a:endParaRPr lang="ru-RU" sz="4000" b="0" strike="noStrike" spc="-1" dirty="0">
              <a:latin typeface="Arial"/>
            </a:endParaRPr>
          </a:p>
        </p:txBody>
      </p:sp>
      <p:sp>
        <p:nvSpPr>
          <p:cNvPr id="78" name="CustomShape 2"/>
          <p:cNvSpPr/>
          <p:nvPr/>
        </p:nvSpPr>
        <p:spPr>
          <a:xfrm>
            <a:off x="143769" y="1395115"/>
            <a:ext cx="9936856" cy="371004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Симптоматические препараты</a:t>
            </a:r>
            <a:endParaRPr lang="ru-RU" sz="36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Рациональное питание</a:t>
            </a:r>
            <a:endParaRPr lang="ru-RU" sz="36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Применение современных </a:t>
            </a:r>
            <a:r>
              <a:rPr lang="ru-RU" sz="3600" b="1" strike="noStrike" spc="-1" dirty="0" smtClean="0">
                <a:solidFill>
                  <a:srgbClr val="000000"/>
                </a:solidFill>
                <a:latin typeface="Arial"/>
                <a:ea typeface="Calibri"/>
              </a:rPr>
              <a:t>обезболивающих </a:t>
            </a: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Calibri"/>
              </a:rPr>
              <a:t>препаратов, не вызывающих осложнения со стороны ЖКТ </a:t>
            </a:r>
            <a:endParaRPr lang="ru-RU" sz="36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324720" y="301680"/>
            <a:ext cx="9274680" cy="1094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lang="ru-RU" sz="4000" b="1" strike="noStrike" spc="-1">
                <a:solidFill>
                  <a:srgbClr val="C00000"/>
                </a:solidFill>
                <a:latin typeface="Arial"/>
                <a:ea typeface="DejaVu Sans"/>
              </a:rPr>
              <a:t>Оценка эффективности и переносимости лечения</a:t>
            </a:r>
            <a:endParaRPr lang="ru-RU" sz="4000" b="0" strike="noStrike" spc="-1">
              <a:latin typeface="Arial"/>
            </a:endParaRPr>
          </a:p>
        </p:txBody>
      </p:sp>
      <p:sp>
        <p:nvSpPr>
          <p:cNvPr id="80" name="CustomShape 2"/>
          <p:cNvSpPr/>
          <p:nvPr/>
        </p:nvSpPr>
        <p:spPr>
          <a:xfrm>
            <a:off x="324720" y="1509120"/>
            <a:ext cx="9274680" cy="3596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Оценочные шкалы контроля </a:t>
            </a:r>
            <a:r>
              <a:rPr lang="ru-RU" sz="4000" b="1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боли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Опросники</a:t>
            </a: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качества жизни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Динамика болевого синдрома</a:t>
            </a:r>
            <a:endParaRPr lang="ru-RU" sz="4000" b="0" strike="noStrike" spc="-1" dirty="0">
              <a:latin typeface="Arial"/>
            </a:endParaRPr>
          </a:p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Оценка сопутствующих симптомов</a:t>
            </a:r>
            <a:endParaRPr lang="ru-RU" sz="40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0" y="0"/>
            <a:ext cx="9936856" cy="117909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716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4000" b="1" spc="-1" dirty="0">
                <a:solidFill>
                  <a:srgbClr val="C00000"/>
                </a:solidFill>
              </a:rPr>
              <a:t>Оценочные шкалы контроля боли</a:t>
            </a:r>
            <a:endParaRPr lang="ru-RU" sz="4000" spc="-1" dirty="0">
              <a:solidFill>
                <a:srgbClr val="C00000"/>
              </a:solidFill>
            </a:endParaRPr>
          </a:p>
        </p:txBody>
      </p:sp>
      <p:sp>
        <p:nvSpPr>
          <p:cNvPr id="80" name="CustomShape 2"/>
          <p:cNvSpPr/>
          <p:nvPr/>
        </p:nvSpPr>
        <p:spPr>
          <a:xfrm>
            <a:off x="324720" y="1509120"/>
            <a:ext cx="9274680" cy="3596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</a:pPr>
            <a:endParaRPr lang="ru-RU" sz="4000" b="0" strike="noStrike" spc="-1" dirty="0">
              <a:latin typeface="Arial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025820"/>
            <a:ext cx="1008062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Шкала вербальных оценок (ШВО)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Визуальная аналоговая шкала (ВАШ)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Цифровая рейтинговая шкала (ЦРШ)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Шкала выражения лица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Calibri" pitchFamily="34" charset="0"/>
                <a:cs typeface="Times New Roman" pitchFamily="18" charset="0"/>
              </a:rPr>
              <a:t>Болевая шкала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Calibri" pitchFamily="34" charset="0"/>
                <a:cs typeface="Times New Roman" pitchFamily="18" charset="0"/>
              </a:rPr>
              <a:t>LANSS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DN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4 –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опросник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 для диагностики невропатической боли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PAIN Detect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 –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опросник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 для диагностики невропатической боли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Болевой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опросник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Мак-Гилла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+mn-ea"/>
                <a:cs typeface="Times New Roman" pitchFamily="18" charset="0"/>
              </a:rPr>
              <a:t> (качественная оценка характер боли)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80808"/>
                </a:solidFill>
                <a:effectLst/>
                <a:ea typeface="Calibri" pitchFamily="34" charset="0"/>
                <a:cs typeface="Times New Roman" pitchFamily="18" charset="0"/>
              </a:rPr>
              <a:t>Оценка переносимости противоболевой терапии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0" y="0"/>
            <a:ext cx="9936856" cy="117909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716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4000" b="1" spc="-1" dirty="0" err="1">
                <a:solidFill>
                  <a:srgbClr val="C00000"/>
                </a:solidFill>
              </a:rPr>
              <a:t>Опросники</a:t>
            </a:r>
            <a:r>
              <a:rPr lang="ru-RU" sz="4000" b="1" spc="-1" dirty="0">
                <a:solidFill>
                  <a:srgbClr val="C00000"/>
                </a:solidFill>
              </a:rPr>
              <a:t> качества жизни</a:t>
            </a:r>
            <a:endParaRPr lang="ru-RU" sz="4000" spc="-1" dirty="0">
              <a:solidFill>
                <a:srgbClr val="C00000"/>
              </a:solidFill>
            </a:endParaRPr>
          </a:p>
        </p:txBody>
      </p:sp>
      <p:sp>
        <p:nvSpPr>
          <p:cNvPr id="80" name="CustomShape 2"/>
          <p:cNvSpPr/>
          <p:nvPr/>
        </p:nvSpPr>
        <p:spPr>
          <a:xfrm>
            <a:off x="324720" y="1509120"/>
            <a:ext cx="9274680" cy="3596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</a:pPr>
            <a:endParaRPr lang="ru-RU" sz="4000" b="0" strike="noStrike" spc="-1" dirty="0">
              <a:latin typeface="Arial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559318"/>
            <a:ext cx="100806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z="2400" b="1" dirty="0" smtClean="0"/>
              <a:t>-Оценка </a:t>
            </a:r>
            <a:r>
              <a:rPr lang="ru-RU" sz="2400" b="1" dirty="0"/>
              <a:t>физической активности больных по пятибалльной шкале </a:t>
            </a:r>
            <a:r>
              <a:rPr lang="ru-RU" sz="2400" b="1" dirty="0" smtClean="0"/>
              <a:t>ECOG</a:t>
            </a:r>
            <a:endParaRPr lang="ru-RU" sz="2400" b="1" dirty="0"/>
          </a:p>
          <a:p>
            <a:pPr lvl="0"/>
            <a:r>
              <a:rPr lang="ru-RU" sz="2400" b="1" dirty="0" smtClean="0"/>
              <a:t>-Шкала </a:t>
            </a:r>
            <a:r>
              <a:rPr lang="ru-RU" sz="2400" b="1" dirty="0" err="1" smtClean="0"/>
              <a:t>Карновского</a:t>
            </a:r>
            <a:endParaRPr lang="ru-RU" sz="2400" b="1" dirty="0"/>
          </a:p>
          <a:p>
            <a:pPr lvl="0"/>
            <a:r>
              <a:rPr lang="ru-RU" sz="2400" b="1" dirty="0" smtClean="0"/>
              <a:t>-Оценка </a:t>
            </a:r>
            <a:r>
              <a:rPr lang="ru-RU" sz="2400" b="1" dirty="0"/>
              <a:t>качества </a:t>
            </a:r>
            <a:r>
              <a:rPr lang="ru-RU" sz="2400" b="1" dirty="0" smtClean="0"/>
              <a:t>сна </a:t>
            </a:r>
            <a:endParaRPr lang="ru-RU" sz="2400" b="1" dirty="0"/>
          </a:p>
          <a:p>
            <a:pPr lvl="0"/>
            <a:r>
              <a:rPr lang="ru-RU" sz="2400" b="1" dirty="0" smtClean="0"/>
              <a:t>-Шкала </a:t>
            </a:r>
            <a:r>
              <a:rPr lang="ru-RU" sz="2400" b="1" dirty="0"/>
              <a:t>оценки симптомов </a:t>
            </a:r>
            <a:r>
              <a:rPr lang="ru-RU" sz="2400" b="1" dirty="0" err="1" smtClean="0"/>
              <a:t>Эдмонтона</a:t>
            </a:r>
            <a:endParaRPr lang="ru-RU" sz="2400" b="1" dirty="0"/>
          </a:p>
          <a:p>
            <a:pPr lvl="0"/>
            <a:r>
              <a:rPr lang="ru-RU" sz="2400" b="1" dirty="0" smtClean="0"/>
              <a:t>-Индекс </a:t>
            </a:r>
            <a:r>
              <a:rPr lang="ru-RU" sz="2400" b="1" dirty="0" err="1"/>
              <a:t>Бартела</a:t>
            </a:r>
            <a:r>
              <a:rPr lang="ru-RU" sz="2400" b="1" dirty="0"/>
              <a:t> (</a:t>
            </a:r>
            <a:r>
              <a:rPr lang="ru-RU" sz="2400" b="1" dirty="0" err="1"/>
              <a:t>индекс</a:t>
            </a:r>
            <a:r>
              <a:rPr lang="ru-RU" sz="2400" b="1" dirty="0"/>
              <a:t> активности в повседневной жизни</a:t>
            </a:r>
            <a:r>
              <a:rPr lang="ru-RU" sz="2400" b="1" dirty="0" smtClean="0"/>
              <a:t>)</a:t>
            </a:r>
            <a:endParaRPr lang="ru-RU" sz="2400" b="1" dirty="0"/>
          </a:p>
          <a:p>
            <a:r>
              <a:rPr lang="ru-RU" sz="2400" b="1" dirty="0" smtClean="0"/>
              <a:t>-Краткий </a:t>
            </a:r>
            <a:r>
              <a:rPr lang="ru-RU" sz="2400" b="1" dirty="0" err="1"/>
              <a:t>опросник</a:t>
            </a:r>
            <a:r>
              <a:rPr lang="ru-RU" sz="2400" b="1" dirty="0"/>
              <a:t> ВОЗ для оценки качества жизни (</a:t>
            </a:r>
            <a:r>
              <a:rPr lang="en-US" sz="2400" b="1" dirty="0"/>
              <a:t>WHOQOL</a:t>
            </a:r>
            <a:r>
              <a:rPr lang="ru-RU" sz="2400" b="1" dirty="0"/>
              <a:t> –</a:t>
            </a:r>
            <a:r>
              <a:rPr lang="en-US" sz="2400" b="1" dirty="0"/>
              <a:t>BREF</a:t>
            </a:r>
            <a:r>
              <a:rPr lang="ru-RU" sz="2400" b="1" dirty="0"/>
              <a:t>)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143769" y="0"/>
            <a:ext cx="9936856" cy="117909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4000" b="1" spc="-1" dirty="0">
                <a:solidFill>
                  <a:srgbClr val="C00000"/>
                </a:solidFill>
              </a:rPr>
              <a:t>Оценка сопутствующих симптомов</a:t>
            </a:r>
            <a:endParaRPr lang="ru-RU" sz="4000" spc="-1" dirty="0">
              <a:solidFill>
                <a:srgbClr val="C00000"/>
              </a:solidFill>
            </a:endParaRPr>
          </a:p>
        </p:txBody>
      </p:sp>
      <p:sp>
        <p:nvSpPr>
          <p:cNvPr id="80" name="CustomShape 2"/>
          <p:cNvSpPr/>
          <p:nvPr/>
        </p:nvSpPr>
        <p:spPr>
          <a:xfrm>
            <a:off x="324720" y="1509120"/>
            <a:ext cx="9274680" cy="3596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28600" indent="-227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</a:pPr>
            <a:endParaRPr lang="ru-RU" sz="4000" b="0" strike="noStrike" spc="-1" dirty="0">
              <a:latin typeface="Arial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279873"/>
            <a:ext cx="10080625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b="1" dirty="0"/>
              <a:t>Шкала оценки одышки </a:t>
            </a:r>
            <a:r>
              <a:rPr lang="en-US" b="1" dirty="0" smtClean="0"/>
              <a:t>MRC</a:t>
            </a:r>
            <a:endParaRPr lang="ru-RU" b="1" dirty="0"/>
          </a:p>
          <a:p>
            <a:pPr lvl="0"/>
            <a:r>
              <a:rPr lang="ru-RU" b="1" dirty="0"/>
              <a:t>Шкала Борга для оценки тяжести одышки (</a:t>
            </a:r>
            <a:r>
              <a:rPr lang="en-US" b="1" dirty="0"/>
              <a:t>Borg</a:t>
            </a:r>
            <a:r>
              <a:rPr lang="ru-RU" b="1" dirty="0" smtClean="0"/>
              <a:t>)</a:t>
            </a:r>
            <a:endParaRPr lang="ru-RU" b="1" dirty="0"/>
          </a:p>
          <a:p>
            <a:pPr lvl="0"/>
            <a:r>
              <a:rPr lang="ru-RU" b="1" dirty="0"/>
              <a:t>Балльная шкала оценки кашля (</a:t>
            </a:r>
            <a:r>
              <a:rPr lang="en-US" b="1" dirty="0"/>
              <a:t>Cough symptom score</a:t>
            </a:r>
            <a:r>
              <a:rPr lang="ru-RU" b="1" dirty="0" smtClean="0"/>
              <a:t>…)</a:t>
            </a:r>
            <a:endParaRPr lang="ru-RU" b="1" dirty="0"/>
          </a:p>
          <a:p>
            <a:pPr lvl="0"/>
            <a:r>
              <a:rPr lang="ru-RU" b="1" dirty="0"/>
              <a:t>Классификация тошноты и рвоты </a:t>
            </a:r>
            <a:r>
              <a:rPr lang="en-US" b="1" i="1" dirty="0"/>
              <a:t>(National Cancer Institute, USA</a:t>
            </a:r>
            <a:r>
              <a:rPr lang="en-US" b="1" i="1" dirty="0" smtClean="0"/>
              <a:t>)</a:t>
            </a:r>
            <a:endParaRPr lang="ru-RU" b="1" dirty="0"/>
          </a:p>
          <a:p>
            <a:pPr lvl="0"/>
            <a:r>
              <a:rPr lang="ru-RU" b="1" dirty="0"/>
              <a:t>Шкала оценки степени дисфагии </a:t>
            </a:r>
          </a:p>
          <a:p>
            <a:pPr lvl="0"/>
            <a:r>
              <a:rPr lang="ru-RU" b="1" dirty="0"/>
              <a:t>Бристольская шкала оценки каловых </a:t>
            </a:r>
            <a:r>
              <a:rPr lang="ru-RU" b="1" dirty="0" smtClean="0"/>
              <a:t>масс</a:t>
            </a:r>
            <a:endParaRPr lang="ru-RU" b="1" dirty="0"/>
          </a:p>
          <a:p>
            <a:pPr lvl="0"/>
            <a:r>
              <a:rPr lang="ru-RU" b="1" dirty="0"/>
              <a:t>Рентгенологический «индекс запора»  </a:t>
            </a:r>
          </a:p>
          <a:p>
            <a:pPr lvl="0"/>
            <a:r>
              <a:rPr lang="ru-RU" b="1" dirty="0"/>
              <a:t>Функциональная классификация </a:t>
            </a:r>
            <a:r>
              <a:rPr lang="en-US" b="1" dirty="0" smtClean="0"/>
              <a:t>Frankel</a:t>
            </a:r>
            <a:endParaRPr lang="ru-RU" b="1" dirty="0"/>
          </a:p>
          <a:p>
            <a:pPr lvl="0"/>
            <a:r>
              <a:rPr lang="ru-RU" b="1" dirty="0"/>
              <a:t>Шкала </a:t>
            </a:r>
            <a:r>
              <a:rPr lang="ru-RU" b="1" dirty="0" err="1"/>
              <a:t>Гамельтона</a:t>
            </a:r>
            <a:r>
              <a:rPr lang="ru-RU" b="1" dirty="0"/>
              <a:t> (</a:t>
            </a:r>
            <a:r>
              <a:rPr lang="ru-RU" b="1" dirty="0" err="1"/>
              <a:t>ценка</a:t>
            </a:r>
            <a:r>
              <a:rPr lang="ru-RU" b="1" dirty="0"/>
              <a:t> степени депрессии</a:t>
            </a:r>
            <a:r>
              <a:rPr lang="ru-RU" b="1" dirty="0" smtClean="0"/>
              <a:t>)</a:t>
            </a:r>
            <a:endParaRPr lang="ru-RU" b="1" dirty="0"/>
          </a:p>
          <a:p>
            <a:pPr lvl="0"/>
            <a:r>
              <a:rPr lang="ru-RU" b="1" dirty="0"/>
              <a:t>Шкала Глазго (определение уровня сознания</a:t>
            </a:r>
            <a:r>
              <a:rPr lang="ru-RU" b="1" dirty="0" smtClean="0"/>
              <a:t>)</a:t>
            </a:r>
            <a:endParaRPr lang="ru-RU" b="1" dirty="0"/>
          </a:p>
          <a:p>
            <a:pPr lvl="0"/>
            <a:r>
              <a:rPr lang="ru-RU" b="1" dirty="0"/>
              <a:t>Шкала депрессии </a:t>
            </a:r>
            <a:r>
              <a:rPr lang="ru-RU" b="1" dirty="0" smtClean="0"/>
              <a:t>Бека</a:t>
            </a:r>
            <a:endParaRPr lang="ru-RU" b="1" dirty="0"/>
          </a:p>
          <a:p>
            <a:pPr lvl="0"/>
            <a:r>
              <a:rPr lang="ru-RU" b="1" dirty="0"/>
              <a:t>Оценка стадии развития </a:t>
            </a:r>
            <a:r>
              <a:rPr lang="ru-RU" b="1" dirty="0" smtClean="0"/>
              <a:t>пролежней</a:t>
            </a:r>
            <a:endParaRPr lang="ru-RU" b="1" dirty="0"/>
          </a:p>
          <a:p>
            <a:pPr lvl="0"/>
            <a:r>
              <a:rPr lang="ru-RU" b="1" dirty="0"/>
              <a:t>Клиническая шкала старческой астении («хрупкости») </a:t>
            </a:r>
            <a:r>
              <a:rPr lang="en-US" b="1" dirty="0"/>
              <a:t>Canadian Study of Health and </a:t>
            </a:r>
            <a:r>
              <a:rPr lang="en-US" b="1" dirty="0" smtClean="0"/>
              <a:t>Aging</a:t>
            </a:r>
            <a:endParaRPr lang="ru-RU" b="1" dirty="0"/>
          </a:p>
          <a:p>
            <a:r>
              <a:rPr lang="ru-RU" b="1" dirty="0"/>
              <a:t>Шкала </a:t>
            </a:r>
            <a:r>
              <a:rPr lang="en-US" b="1" dirty="0"/>
              <a:t>RASS</a:t>
            </a:r>
            <a:r>
              <a:rPr lang="ru-RU" b="1" dirty="0"/>
              <a:t> (шкала </a:t>
            </a:r>
            <a:r>
              <a:rPr lang="ru-RU" b="1" dirty="0" err="1"/>
              <a:t>возбуждения-седации</a:t>
            </a:r>
            <a:r>
              <a:rPr lang="ru-RU" b="1" dirty="0"/>
              <a:t> Ричмонда)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924</Words>
  <Application>Microsoft Office PowerPoint</Application>
  <PresentationFormat>Произвольный</PresentationFormat>
  <Paragraphs>115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/>
  <dc:description/>
  <cp:lastModifiedBy>Samsung</cp:lastModifiedBy>
  <cp:revision>27</cp:revision>
  <dcterms:created xsi:type="dcterms:W3CDTF">2020-05-13T13:13:42Z</dcterms:created>
  <dcterms:modified xsi:type="dcterms:W3CDTF">2020-05-12T18:37:44Z</dcterms:modified>
  <dc:language>ru-RU</dc:language>
</cp:coreProperties>
</file>