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notesSlides/notesSlide1.xml" ContentType="application/vnd.openxmlformats-officedocument.presentationml.notesSlide+xml"/>
  <Override PartName="/ppt/notesSlides/_rels/notesSlide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sldImg"/>
          </p:nvPr>
        </p:nvSpPr>
        <p:spPr>
          <a:xfrm>
            <a:off x="216360" y="812520"/>
            <a:ext cx="7126920" cy="4008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перемещения страницы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18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19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E1F56548-7860-4059-8F3E-989988172CC6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4282200" y="10155600"/>
            <a:ext cx="3262320" cy="5198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5" name="CustomShape 2"/>
          <p:cNvSpPr/>
          <p:nvPr/>
        </p:nvSpPr>
        <p:spPr>
          <a:xfrm>
            <a:off x="4282200" y="10155240"/>
            <a:ext cx="3268800" cy="5274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6" name="PlaceHolder 3"/>
          <p:cNvSpPr>
            <a:spLocks noGrp="1"/>
          </p:cNvSpPr>
          <p:nvPr>
            <p:ph type="sldImg"/>
          </p:nvPr>
        </p:nvSpPr>
        <p:spPr>
          <a:xfrm>
            <a:off x="1260000" y="801720"/>
            <a:ext cx="5038920" cy="4008240"/>
          </a:xfrm>
          <a:prstGeom prst="rect">
            <a:avLst/>
          </a:prstGeom>
        </p:spPr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09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0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hyperlink" Target="http://www.who.int/ru/news-room/fact-sheets/detail/palliative-care" TargetMode="External"/><Relationship Id="rId2" Type="http://schemas.openxmlformats.org/officeDocument/2006/relationships/hyperlink" Target="http://www.who.int/ru/news-room/fact-sheets/detail/palliative-care" TargetMode="External"/><Relationship Id="rId3" Type="http://schemas.openxmlformats.org/officeDocument/2006/relationships/hyperlink" Target="http://www.who.int/ru/news-room/fact-sheets/detail/palliative-care" TargetMode="External"/><Relationship Id="rId4" Type="http://schemas.openxmlformats.org/officeDocument/2006/relationships/hyperlink" Target="http://www.who.int/ru/news-room/fact-sheets/detail/palliative-care" TargetMode="External"/><Relationship Id="rId5" Type="http://schemas.openxmlformats.org/officeDocument/2006/relationships/hyperlink" Target="http://www.who.int/ru/news-room/fact-sheets/detail/palliative-care" TargetMode="External"/><Relationship Id="rId6" Type="http://schemas.openxmlformats.org/officeDocument/2006/relationships/hyperlink" Target="http://www.who.int/ru/news-room/fact-sheets/detail/palliative-care" TargetMode="External"/><Relationship Id="rId7" Type="http://schemas.openxmlformats.org/officeDocument/2006/relationships/hyperlink" Target="http://www.who.int/ru/news-room/fact-sheets/detail/palliative-care" TargetMode="External"/><Relationship Id="rId8" Type="http://schemas.openxmlformats.org/officeDocument/2006/relationships/hyperlink" Target="http://www.who.int/ru/news-room/fact-sheets/detail/palliative-care" TargetMode="External"/><Relationship Id="rId9" Type="http://schemas.openxmlformats.org/officeDocument/2006/relationships/hyperlink" Target="http://www.who.int/ru/news-room/fact-sheets/detail/palliative-care" TargetMode="External"/><Relationship Id="rId10" Type="http://schemas.openxmlformats.org/officeDocument/2006/relationships/hyperlink" Target="http://www.who.int/ru/news-room/fact-sheets/detail/palliative-care" TargetMode="External"/><Relationship Id="rId11" Type="http://schemas.openxmlformats.org/officeDocument/2006/relationships/hyperlink" Target="http://www.who.int/ru/news-room/fact-sheets/detail/palliative-care" TargetMode="External"/><Relationship Id="rId12" Type="http://schemas.openxmlformats.org/officeDocument/2006/relationships/hyperlink" Target="http://www.who.int/ru/news-room/fact-sheets/detail/palliative-care" TargetMode="External"/><Relationship Id="rId13" Type="http://schemas.openxmlformats.org/officeDocument/2006/relationships/hyperlink" Target="http://www.who.int/ru/news-room/fact-sheets/detail/palliative-care" TargetMode="External"/><Relationship Id="rId14" Type="http://schemas.openxmlformats.org/officeDocument/2006/relationships/hyperlink" Target="http://www.who.int/ru/news-room/fact-sheets/detail/palliative-care" TargetMode="External"/><Relationship Id="rId15" Type="http://schemas.openxmlformats.org/officeDocument/2006/relationships/hyperlink" Target="http://www.who.int/ru/news-room/fact-sheets/detail/palliative-care" TargetMode="External"/><Relationship Id="rId16" Type="http://schemas.openxmlformats.org/officeDocument/2006/relationships/hyperlink" Target="http://www.who.int/ru/news-room/fact-sheets/detail/palliative-care" TargetMode="External"/><Relationship Id="rId17" Type="http://schemas.openxmlformats.org/officeDocument/2006/relationships/hyperlink" Target="http://www.who.int/ru/news-room/fact-sheets/detail/palliative-care" TargetMode="External"/><Relationship Id="rId18" Type="http://schemas.openxmlformats.org/officeDocument/2006/relationships/hyperlink" Target="http://www.who.int/ru/news-room/fact-sheets/detail/palliative-care" TargetMode="External"/><Relationship Id="rId19" Type="http://schemas.openxmlformats.org/officeDocument/2006/relationships/hyperlink" Target="http://www.who.int/ru/news-room/fact-sheets/detail/palliative-care" TargetMode="External"/><Relationship Id="rId20" Type="http://schemas.openxmlformats.org/officeDocument/2006/relationships/hyperlink" Target="http://www.who.int/ru/news-room/fact-sheets/detail/palliative-care" TargetMode="External"/><Relationship Id="rId21" Type="http://schemas.openxmlformats.org/officeDocument/2006/relationships/hyperlink" Target="http://www.who.int/ru/news-room/fact-sheets/detail/palliative-care" TargetMode="External"/><Relationship Id="rId22" Type="http://schemas.openxmlformats.org/officeDocument/2006/relationships/hyperlink" Target="http://www.who.int/ru/news-room/fact-sheets/detail/palliative-care" TargetMode="External"/><Relationship Id="rId23" Type="http://schemas.openxmlformats.org/officeDocument/2006/relationships/hyperlink" Target="http://www.who.int/ru/news-room/fact-sheets/detail/palliative-care" TargetMode="External"/><Relationship Id="rId24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CustomShape 1"/>
          <p:cNvSpPr/>
          <p:nvPr/>
        </p:nvSpPr>
        <p:spPr>
          <a:xfrm>
            <a:off x="743040" y="334080"/>
            <a:ext cx="8566560" cy="34516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360">
            <a:solidFill>
              <a:srgbClr val="ffffff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/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990000"/>
                </a:solidFill>
                <a:latin typeface="Arial"/>
                <a:ea typeface="DejaVu Sans"/>
              </a:rPr>
              <a:t>АЛГОРИТМЫ ВЫБОРА ЭФФЕКТИВНОГО ЛЕЧЕНИЯ ХРОНИЧЕСКОЙ БОЛИ</a:t>
            </a:r>
            <a:br/>
            <a:r>
              <a:rPr b="0" i="1" lang="ru-RU" sz="3600" spc="-1" strike="noStrike">
                <a:solidFill>
                  <a:srgbClr val="000000"/>
                </a:solidFill>
                <a:latin typeface="Arial Black"/>
                <a:ea typeface="DejaVu Sans"/>
              </a:rPr>
              <a:t> </a:t>
            </a:r>
            <a:br/>
            <a:r>
              <a:rPr b="0" i="1" lang="ru-RU" sz="2000" spc="-1" strike="noStrike">
                <a:solidFill>
                  <a:srgbClr val="000000"/>
                </a:solidFill>
                <a:latin typeface="Arial Black"/>
                <a:ea typeface="DejaVu Sans"/>
              </a:rPr>
              <a:t>         </a:t>
            </a:r>
            <a:br/>
            <a:endParaRPr b="0" lang="ru-RU" sz="2000" spc="-1" strike="noStrike">
              <a:latin typeface="Arial"/>
            </a:endParaRPr>
          </a:p>
        </p:txBody>
      </p:sp>
      <p:sp>
        <p:nvSpPr>
          <p:cNvPr id="121" name="CustomShape 2"/>
          <p:cNvSpPr/>
          <p:nvPr/>
        </p:nvSpPr>
        <p:spPr>
          <a:xfrm>
            <a:off x="3054960" y="2775600"/>
            <a:ext cx="6666120" cy="12481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90000"/>
              </a:lnSpc>
              <a:spcBef>
                <a:spcPts val="473"/>
              </a:spcBef>
            </a:pPr>
            <a:r>
              <a:rPr b="0" i="1" lang="ru-RU" sz="1900" spc="-1" strike="noStrike">
                <a:solidFill>
                  <a:srgbClr val="000000"/>
                </a:solidFill>
                <a:latin typeface="Arial"/>
                <a:ea typeface="DejaVu Sans"/>
              </a:rPr>
              <a:t>Докладчик:  Марк Азриельевич Вайсман,   </a:t>
            </a:r>
            <a:endParaRPr b="0" lang="ru-RU" sz="19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3"/>
              </a:spcBef>
            </a:pPr>
            <a:r>
              <a:rPr b="0" i="1" lang="ru-RU" sz="1900" spc="-1" strike="noStrike">
                <a:solidFill>
                  <a:srgbClr val="000000"/>
                </a:solidFill>
                <a:latin typeface="Arial"/>
                <a:ea typeface="DejaVu Sans"/>
              </a:rPr>
              <a:t>к.м.н., доцент  кафедры паллиативной медицины </a:t>
            </a:r>
            <a:endParaRPr b="0" lang="ru-RU" sz="19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3"/>
              </a:spcBef>
            </a:pPr>
            <a:r>
              <a:rPr b="0" i="1" lang="ru-RU" sz="1900" spc="-1" strike="noStrike">
                <a:solidFill>
                  <a:srgbClr val="000000"/>
                </a:solidFill>
                <a:latin typeface="Arial"/>
                <a:ea typeface="DejaVu Sans"/>
              </a:rPr>
              <a:t>ФДПО МГМСУ им. А.И. Евдокимова, Москва</a:t>
            </a:r>
            <a:endParaRPr b="0" lang="ru-RU" sz="19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3"/>
              </a:spcBef>
            </a:pPr>
            <a:endParaRPr b="0" lang="ru-RU" sz="19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3"/>
              </a:spcBef>
            </a:pPr>
            <a:endParaRPr b="0" lang="ru-RU" sz="1900" spc="-1" strike="noStrike">
              <a:latin typeface="Arial"/>
            </a:endParaRPr>
          </a:p>
        </p:txBody>
      </p:sp>
      <p:sp>
        <p:nvSpPr>
          <p:cNvPr id="122" name="CustomShape 3"/>
          <p:cNvSpPr/>
          <p:nvPr/>
        </p:nvSpPr>
        <p:spPr>
          <a:xfrm>
            <a:off x="3576600" y="3905640"/>
            <a:ext cx="2911320" cy="381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000042"/>
                </a:solidFill>
                <a:latin typeface="Arial"/>
                <a:ea typeface="Arial"/>
              </a:rPr>
              <a:t>Москва, 23 июня 2020г.</a:t>
            </a:r>
            <a:endParaRPr b="0" lang="ru-RU" sz="19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359280" y="242640"/>
            <a:ext cx="9286200" cy="468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75600" rIns="75600" tIns="37800" bIns="37800"/>
          <a:p>
            <a:pPr algn="just">
              <a:lnSpc>
                <a:spcPct val="140000"/>
              </a:lnSpc>
            </a:pPr>
            <a:r>
              <a:rPr b="1" lang="ru-RU" sz="2800" spc="-1" strike="noStrike">
                <a:solidFill>
                  <a:srgbClr val="800000"/>
                </a:solidFill>
                <a:latin typeface="Arial"/>
                <a:ea typeface="DejaVu Sans"/>
              </a:rPr>
              <a:t>   </a:t>
            </a:r>
            <a:r>
              <a:rPr b="1" lang="ru-RU" sz="2000" spc="-1" strike="noStrike">
                <a:solidFill>
                  <a:srgbClr val="800000"/>
                </a:solidFill>
                <a:latin typeface="Arial"/>
                <a:ea typeface="DejaVu Sans"/>
              </a:rPr>
              <a:t>Паллиативная медицинская помощь - </a:t>
            </a:r>
            <a:r>
              <a:rPr b="1" lang="ru-RU" sz="2000" spc="-1" strike="noStrike">
                <a:solidFill>
                  <a:srgbClr val="000066"/>
                </a:solidFill>
                <a:latin typeface="Arial"/>
                <a:ea typeface="DejaVu Sans"/>
              </a:rPr>
              <a:t>подход, который улучшает качество жизни пациентов (взрослых и детей) и их семей, столкнувшихся с трудностями опасного для жизни заболевания. Она предотвращает и облегчает страдания </a:t>
            </a:r>
            <a:r>
              <a:rPr b="1" lang="ru-RU" sz="2000" spc="-1" strike="noStrike">
                <a:solidFill>
                  <a:srgbClr val="c00000"/>
                </a:solidFill>
                <a:latin typeface="Arial"/>
                <a:ea typeface="DejaVu Sans"/>
              </a:rPr>
              <a:t>путем ранней диагностики, правильной оценки и лечения боли, </a:t>
            </a:r>
            <a:r>
              <a:rPr b="1" lang="ru-RU" sz="2000" spc="-1" strike="noStrike">
                <a:solidFill>
                  <a:srgbClr val="000066"/>
                </a:solidFill>
                <a:latin typeface="Arial"/>
                <a:ea typeface="DejaVu Sans"/>
              </a:rPr>
              <a:t>и решения других физических, психосоциальных или духовных проблем            </a:t>
            </a:r>
            <a:endParaRPr b="0" lang="ru-RU" sz="2000" spc="-1" strike="noStrike">
              <a:latin typeface="Arial"/>
            </a:endParaRPr>
          </a:p>
          <a:p>
            <a:pPr algn="r">
              <a:lnSpc>
                <a:spcPct val="110000"/>
              </a:lnSpc>
            </a:pPr>
            <a:r>
              <a:rPr b="0" i="1" lang="ru-RU" sz="1600" spc="-1" strike="noStrike">
                <a:solidFill>
                  <a:srgbClr val="800000"/>
                </a:solidFill>
                <a:latin typeface="Arial"/>
                <a:ea typeface="DejaVu Sans"/>
              </a:rPr>
              <a:t>                                                                                 </a:t>
            </a:r>
            <a:r>
              <a:rPr b="1" i="1" lang="ru-RU" sz="1300" spc="-1" strike="noStrike">
                <a:solidFill>
                  <a:srgbClr val="800000"/>
                </a:solidFill>
                <a:latin typeface="Arial"/>
                <a:ea typeface="DejaVu Sans"/>
              </a:rPr>
              <a:t>World Health Organization, 2018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124" name="CustomShape 2"/>
          <p:cNvSpPr/>
          <p:nvPr/>
        </p:nvSpPr>
        <p:spPr>
          <a:xfrm>
            <a:off x="2885040" y="5356080"/>
            <a:ext cx="5620320" cy="173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75600" rIns="75600" tIns="37800" bIns="0" anchor="ctr"/>
          <a:p>
            <a:pPr>
              <a:lnSpc>
                <a:spcPct val="100000"/>
              </a:lnSpc>
            </a:pP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"/>
              </a:rPr>
              <a:t>http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"/>
              </a:rPr>
              <a:t>://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3"/>
              </a:rPr>
              <a:t>www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4"/>
              </a:rPr>
              <a:t>.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5"/>
              </a:rPr>
              <a:t>who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6"/>
              </a:rPr>
              <a:t>.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7"/>
              </a:rPr>
              <a:t>int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8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9"/>
              </a:rPr>
              <a:t>ru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0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1"/>
              </a:rPr>
              <a:t>news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2"/>
              </a:rPr>
              <a:t>-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3"/>
              </a:rPr>
              <a:t>room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4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5"/>
              </a:rPr>
              <a:t>fact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6"/>
              </a:rPr>
              <a:t>-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7"/>
              </a:rPr>
              <a:t>sheets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8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9"/>
              </a:rPr>
              <a:t>detail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0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1"/>
              </a:rPr>
              <a:t>palliative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2"/>
              </a:rPr>
              <a:t>-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3"/>
              </a:rPr>
              <a:t>care</a:t>
            </a:r>
            <a:r>
              <a:rPr b="0" lang="ru-RU" sz="900" spc="-1" strike="noStrike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b="0" i="1" lang="ru-RU" sz="900" spc="-1" strike="noStrike">
                <a:solidFill>
                  <a:srgbClr val="800000"/>
                </a:solidFill>
                <a:latin typeface="Arial"/>
                <a:ea typeface="DejaVu Sans"/>
              </a:rPr>
              <a:t>(дата обращения 30 сентября 2018 г.)</a:t>
            </a:r>
            <a:endParaRPr b="0" lang="ru-RU" sz="9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ustomShape 1"/>
          <p:cNvSpPr/>
          <p:nvPr/>
        </p:nvSpPr>
        <p:spPr>
          <a:xfrm>
            <a:off x="719640" y="360"/>
            <a:ext cx="8689680" cy="933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90000"/>
              </a:lnSpc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АЛГОРИТМЫ ВЫБОРА ЛЕЧЕНИЯ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26" name="CustomShape 2"/>
          <p:cNvSpPr/>
          <p:nvPr/>
        </p:nvSpPr>
        <p:spPr>
          <a:xfrm>
            <a:off x="360" y="1178640"/>
            <a:ext cx="10077840" cy="3923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DejaVu Sans"/>
              </a:rPr>
              <a:t>Всесторонне оценить хроническую боль</a:t>
            </a:r>
            <a:endParaRPr b="0" lang="ru-RU" sz="36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b="0" lang="ru-RU" sz="36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DejaVu Sans"/>
              </a:rPr>
              <a:t>Профилактика и лечение побочных эффектов</a:t>
            </a:r>
            <a:endParaRPr b="0" lang="ru-RU" sz="36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DejaVu Sans"/>
              </a:rPr>
              <a:t>Оценка эффективности и  переносимости лечения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287280" y="0"/>
            <a:ext cx="9574200" cy="1164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1" lang="ru-RU" sz="20190" spc="-1" strike="noStrike">
                <a:solidFill>
                  <a:srgbClr val="c00000"/>
                </a:solidFill>
                <a:latin typeface="Arial"/>
                <a:ea typeface="DejaVu Sans"/>
              </a:rPr>
              <a:t>Оценка хронической боли</a:t>
            </a:r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28" name="CustomShape 2"/>
          <p:cNvSpPr/>
          <p:nvPr/>
        </p:nvSpPr>
        <p:spPr>
          <a:xfrm>
            <a:off x="692280" y="1065240"/>
            <a:ext cx="8689680" cy="403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b="0" i="1" lang="ru-RU" sz="40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Оценка причин, механизмов развития и интенсивности хронической боли </a:t>
            </a:r>
            <a:endParaRPr b="0" lang="ru-RU" sz="40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Оценка общего состояния пациента</a:t>
            </a:r>
            <a:endParaRPr b="0" lang="ru-RU" sz="40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 </a:t>
            </a: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Оценка возможности личного общения врача с пациентом и членами его семьи </a:t>
            </a:r>
            <a:endParaRPr b="0" lang="ru-RU" sz="40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b="0" lang="ru-RU" sz="40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b="0" lang="ru-RU" sz="4000" spc="-1" strike="noStrike"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287280" y="0"/>
            <a:ext cx="9574200" cy="1164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1" lang="ru-RU" sz="20190" spc="-1" strike="noStrike">
                <a:solidFill>
                  <a:srgbClr val="c00000"/>
                </a:solidFill>
                <a:latin typeface="Arial"/>
                <a:ea typeface="DejaVu Sans"/>
              </a:rPr>
              <a:t>Оценка причин, механизмов развития и интенсивности хронической боли</a:t>
            </a:r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30" name="CustomShape 2"/>
          <p:cNvSpPr/>
          <p:nvPr/>
        </p:nvSpPr>
        <p:spPr>
          <a:xfrm>
            <a:off x="692280" y="1065240"/>
            <a:ext cx="8689680" cy="403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b="0" i="1" lang="ru-RU" sz="40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Calibri"/>
              </a:rPr>
              <a:t>. Причина развития боли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Calibri"/>
              </a:rPr>
              <a:t>. Определение патофизиологических механизмов развития боли 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Calibri"/>
              </a:rPr>
              <a:t>. Оценка интенсивности боли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b="0" lang="ru-RU" sz="28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stomShape 1"/>
          <p:cNvSpPr/>
          <p:nvPr/>
        </p:nvSpPr>
        <p:spPr>
          <a:xfrm>
            <a:off x="1637280" y="314640"/>
            <a:ext cx="6800040" cy="803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1" lang="ru-RU" sz="16000" spc="-1" strike="noStrike">
                <a:solidFill>
                  <a:srgbClr val="c00000"/>
                </a:solidFill>
                <a:latin typeface="Arial"/>
                <a:ea typeface="Calibri"/>
              </a:rPr>
              <a:t>Причина боли</a:t>
            </a:r>
            <a:br/>
            <a:br/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32" name="CustomShape 2"/>
          <p:cNvSpPr/>
          <p:nvPr/>
        </p:nvSpPr>
        <p:spPr>
          <a:xfrm>
            <a:off x="692280" y="1122120"/>
            <a:ext cx="8689680" cy="398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Непосредственное воздействие первичной или метастатической опухоли на органы и ткани, </a:t>
            </a:r>
            <a:endParaRPr b="0" lang="ru-RU" sz="36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Сопутствующая патология (ХСН, тромбозы, диабетическая и герпетическая невропатия и т.д.),</a:t>
            </a:r>
            <a:endParaRPr b="0" lang="ru-RU" sz="36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Специальное противоопухолевое лечение (хирургическое, лекарственное, лучевое),</a:t>
            </a:r>
            <a:endParaRPr b="0" lang="ru-RU" sz="36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Сопутствующая патология (констипация, кашель, рвота, гидронефроз и т.д.).  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215280" y="170640"/>
            <a:ext cx="9574200" cy="947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1" lang="ru-RU" sz="14400" spc="-1" strike="noStrike">
                <a:solidFill>
                  <a:srgbClr val="c00000"/>
                </a:solidFill>
                <a:latin typeface="Arial"/>
                <a:ea typeface="Calibri"/>
              </a:rPr>
              <a:t>Определение патофизиологических механизмов развития боли </a:t>
            </a:r>
            <a:br/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34" name="CustomShape 2"/>
          <p:cNvSpPr/>
          <p:nvPr/>
        </p:nvSpPr>
        <p:spPr>
          <a:xfrm>
            <a:off x="692280" y="1738440"/>
            <a:ext cx="8689680" cy="3364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Ноцицептивная боль</a:t>
            </a:r>
            <a:endParaRPr b="0" lang="ru-RU" sz="36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Невропатическая </a:t>
            </a:r>
            <a:endParaRPr b="0" lang="ru-RU" sz="36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Дисфункциональная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1637280" y="170640"/>
            <a:ext cx="6800040" cy="947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1" lang="ru-RU" sz="17600" spc="-1" strike="noStrike">
                <a:solidFill>
                  <a:srgbClr val="c00000"/>
                </a:solidFill>
                <a:latin typeface="Arial"/>
                <a:ea typeface="Calibri"/>
              </a:rPr>
              <a:t>Ноцицептивная боль</a:t>
            </a:r>
            <a:br/>
            <a:br/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215280" y="1394640"/>
            <a:ext cx="9166680" cy="3708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Вызванная продолжающимся повреждением тканей, </a:t>
            </a:r>
            <a:r>
              <a:rPr b="1" lang="ru-RU" sz="3600" spc="-1" strike="noStrike">
                <a:solidFill>
                  <a:srgbClr val="080808"/>
                </a:solidFill>
                <a:latin typeface="Arial"/>
                <a:ea typeface="Calibri"/>
              </a:rPr>
              <a:t>подразделяется на соматическую </a:t>
            </a: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(боль в костях) и висцеральную (боль в кишечнике или печени),</a:t>
            </a:r>
            <a:r>
              <a:rPr b="1" lang="ru-RU" sz="3600" spc="-1" strike="noStrike">
                <a:solidFill>
                  <a:srgbClr val="080808"/>
                </a:solidFill>
                <a:latin typeface="Arial"/>
                <a:ea typeface="Calibri"/>
              </a:rPr>
              <a:t> в зависимости от места активизации ноцицепторов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>
            <a:off x="503280" y="242640"/>
            <a:ext cx="9286200" cy="875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1" lang="ru-RU" sz="17600" spc="-1" strike="noStrike">
                <a:solidFill>
                  <a:srgbClr val="c00000"/>
                </a:solidFill>
                <a:latin typeface="Arial"/>
                <a:ea typeface="Calibri"/>
              </a:rPr>
              <a:t>Невропатическая</a:t>
            </a:r>
            <a:br/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38" name="CustomShape 2"/>
          <p:cNvSpPr/>
          <p:nvPr/>
        </p:nvSpPr>
        <p:spPr>
          <a:xfrm>
            <a:off x="287280" y="1466640"/>
            <a:ext cx="9094680" cy="3636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Calibri"/>
              </a:rPr>
              <a:t>Вызванная повреждением или дисфункцией периферических или центральных отделов нервной системы, или патологического процесса в соматосенсорной системе (плечевая плексопатия, компрессии спинного мозга опухолью, аллодиния)</a:t>
            </a:r>
            <a:endParaRPr b="0" lang="ru-RU" sz="3200" spc="-1" strike="noStrike">
              <a:latin typeface="Arial"/>
            </a:endParaRPr>
          </a:p>
        </p:txBody>
      </p:sp>
    </p:spTree>
  </p:cSld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CustomShape 1"/>
          <p:cNvSpPr/>
          <p:nvPr/>
        </p:nvSpPr>
        <p:spPr>
          <a:xfrm>
            <a:off x="215280" y="360"/>
            <a:ext cx="9861840" cy="1051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1" lang="ru-RU" sz="8700" spc="-1" strike="noStrike">
                <a:solidFill>
                  <a:srgbClr val="c00000"/>
                </a:solidFill>
                <a:latin typeface="Arial"/>
                <a:ea typeface="Calibri"/>
              </a:rPr>
              <a:t>Дисфункциональная</a:t>
            </a:r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40" name="CustomShape 2"/>
          <p:cNvSpPr/>
          <p:nvPr/>
        </p:nvSpPr>
        <p:spPr>
          <a:xfrm>
            <a:off x="287280" y="1466640"/>
            <a:ext cx="9094680" cy="3636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Calibri"/>
              </a:rPr>
              <a:t>Психогенная, являющаяся сложным субъективным феноменом, связанная в основном с эмоциональными, социальными и психологическими факторами, окружающими болевую ситуацию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>
            <a:off x="143280" y="170640"/>
            <a:ext cx="9718200" cy="947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00000"/>
              </a:lnSpc>
              <a:spcBef>
                <a:spcPts val="1001"/>
              </a:spcBef>
            </a:pPr>
            <a:br/>
            <a:r>
              <a:rPr b="1" lang="ru-RU" sz="17600" spc="-1" strike="noStrike">
                <a:solidFill>
                  <a:srgbClr val="c00000"/>
                </a:solidFill>
                <a:latin typeface="Arial"/>
                <a:ea typeface="Calibri"/>
              </a:rPr>
              <a:t>Оценка интенсивности боли</a:t>
            </a:r>
            <a:br/>
            <a:br/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42" name="CustomShape 2"/>
          <p:cNvSpPr/>
          <p:nvPr/>
        </p:nvSpPr>
        <p:spPr>
          <a:xfrm>
            <a:off x="692280" y="1549440"/>
            <a:ext cx="8689680" cy="3553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Наиболее часто интенсивность боли классифицируется как слабая, умеренная, сильная и нестерпимая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360" y="360"/>
            <a:ext cx="10077840" cy="1118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1" lang="ru-RU" sz="12000" spc="-1" strike="noStrike">
                <a:solidFill>
                  <a:srgbClr val="c00000"/>
                </a:solidFill>
                <a:latin typeface="Arial"/>
                <a:ea typeface="Calibri"/>
              </a:rPr>
              <a:t>Оценка интенсивности боли</a:t>
            </a:r>
            <a:br/>
            <a:br/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44" name="CustomShape 2"/>
          <p:cNvSpPr/>
          <p:nvPr/>
        </p:nvSpPr>
        <p:spPr>
          <a:xfrm>
            <a:off x="360" y="962640"/>
            <a:ext cx="9382320" cy="4140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Для всесторонней адекватной оценки интенсивности хронической боли необходимо выяснить: </a:t>
            </a:r>
            <a:endParaRPr b="0" lang="ru-RU" sz="36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причины, начало, локализацию, характер, отсутствие/наличие иррадиации, длительность, интенсивность, количество прорывов боли в сутки, предполагаемый патофизиологический механизм, есть ли боль в покое и/или движении, качество ночного сна</a:t>
            </a:r>
            <a:endParaRPr b="0" lang="ru-RU" sz="36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наличие триггерных факторов, приводящих к боли</a:t>
            </a:r>
            <a:endParaRPr b="0" lang="ru-RU" sz="36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наличие факторов, облегчающих и ослабляющих боль</a:t>
            </a:r>
            <a:endParaRPr b="0" lang="ru-RU" sz="36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эффективность анальгетиков, их переносимость, наличие побочных эффектов 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360" y="360"/>
            <a:ext cx="10077840" cy="398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50000"/>
              </a:lnSpc>
              <a:spcBef>
                <a:spcPts val="1001"/>
              </a:spcBef>
            </a:pPr>
            <a:r>
              <a:rPr b="1" lang="ru-RU" sz="4100" spc="-1" strike="noStrike">
                <a:solidFill>
                  <a:srgbClr val="c00000"/>
                </a:solidFill>
                <a:latin typeface="Arial"/>
                <a:ea typeface="Calibri"/>
              </a:rPr>
              <a:t>Оценка общего состояния пациента</a:t>
            </a:r>
            <a:br/>
            <a:br/>
            <a:br/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46" name="CustomShape 2"/>
          <p:cNvSpPr/>
          <p:nvPr/>
        </p:nvSpPr>
        <p:spPr>
          <a:xfrm>
            <a:off x="360" y="1322640"/>
            <a:ext cx="9861840" cy="3348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Calibri"/>
              </a:rPr>
              <a:t>Полное физикальное обследование</a:t>
            </a:r>
            <a:endParaRPr b="0" lang="ru-RU" sz="18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Calibri"/>
              </a:rPr>
              <a:t>При необходимости инструментальные и лабораторные исследования</a:t>
            </a:r>
            <a:endParaRPr b="0" lang="ru-RU" sz="18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Calibri"/>
              </a:rPr>
              <a:t>Определение степени влияния боли на повседневную активность пациента, работу, общественную жизнь, сон, аппетит, сексуальную функцию, настроение, благополучие и преодоление трудностей</a:t>
            </a:r>
            <a:endParaRPr b="0" lang="ru-RU" sz="18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Calibri"/>
              </a:rPr>
              <a:t>Понимание насколько наличие боли, болезни и проводимого лечения влияет на физическое, психологическое состояние и социальные условия</a:t>
            </a:r>
            <a:endParaRPr b="0" lang="ru-RU" sz="1800" spc="-1" strike="noStrike">
              <a:latin typeface="Arial"/>
            </a:endParaRPr>
          </a:p>
        </p:txBody>
      </p:sp>
    </p:spTree>
  </p:cSld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360" y="0"/>
            <a:ext cx="10077840" cy="110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1" lang="ru-RU" sz="16000" spc="-1" strike="noStrike">
                <a:solidFill>
                  <a:srgbClr val="c00000"/>
                </a:solidFill>
                <a:latin typeface="Arial"/>
                <a:ea typeface="Calibri"/>
              </a:rPr>
              <a:t>Оценка общего состояния пациента</a:t>
            </a:r>
            <a:br/>
            <a:br/>
            <a:br/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48" name="CustomShape 2"/>
          <p:cNvSpPr/>
          <p:nvPr/>
        </p:nvSpPr>
        <p:spPr>
          <a:xfrm>
            <a:off x="692280" y="1122120"/>
            <a:ext cx="8689680" cy="398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0000"/>
                </a:solidFill>
                <a:latin typeface="Arial"/>
                <a:ea typeface="Calibri"/>
              </a:rPr>
              <a:t>Понимание социального окружения пациента, помогает ли кто-либо в осуществлении ухода</a:t>
            </a:r>
            <a:endParaRPr b="0" lang="ru-RU" sz="20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0000"/>
                </a:solidFill>
                <a:latin typeface="Arial"/>
                <a:ea typeface="Calibri"/>
              </a:rPr>
              <a:t>Выяснить осведомленность о болезни и прогнозе, степень тревоги и депрессии, наличие духовных потребностей, проблем в общении, суицидальных мыслей, расстройств личности, выраженность физических и эмоциональных симптомов </a:t>
            </a:r>
            <a:endParaRPr b="0" lang="ru-RU" sz="2000" spc="-1" strike="noStrike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0000"/>
                </a:solidFill>
                <a:latin typeface="Arial"/>
                <a:ea typeface="Calibri"/>
              </a:rPr>
              <a:t>Выявить наличие сопутствующих заболеваний (дыхательная, почечная, печеночная недостаточность и т.д.), наличие опиофобии или неправильного представления о лечении боли, отношение к алкоголю или токсикомании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27" dur="indefinite" restart="never" nodeType="tmRoot">
          <p:childTnLst>
            <p:seq>
              <p:cTn id="2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CustomShape 1"/>
          <p:cNvSpPr/>
          <p:nvPr/>
        </p:nvSpPr>
        <p:spPr>
          <a:xfrm>
            <a:off x="143280" y="360"/>
            <a:ext cx="9933840" cy="2112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marL="228600" indent="-22500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br/>
            <a:r>
              <a:rPr b="1" lang="ru-RU" sz="14400" spc="-1" strike="noStrike">
                <a:solidFill>
                  <a:srgbClr val="c00000"/>
                </a:solidFill>
                <a:latin typeface="Arial"/>
                <a:ea typeface="Calibri"/>
              </a:rPr>
              <a:t>Оценка возможности личного общения врача с пациентом и членами его семьи </a:t>
            </a:r>
            <a:br/>
            <a:br/>
            <a:br/>
            <a:br/>
            <a:r>
              <a:rPr b="1" lang="ru-RU" sz="4000" spc="-1" strike="noStrike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50" name="CustomShape 2"/>
          <p:cNvSpPr/>
          <p:nvPr/>
        </p:nvSpPr>
        <p:spPr>
          <a:xfrm>
            <a:off x="287280" y="2187000"/>
            <a:ext cx="9094680" cy="291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Необходимо выделять достаточное количество времени для общения, чтобы понять потребности пациента, его близких и стать единой командой в борьбе за качество жизни страдающего от боли пациента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29" dur="indefinite" restart="never" nodeType="tmRoot">
          <p:childTnLst>
            <p:seq>
              <p:cTn id="3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143280" y="0"/>
            <a:ext cx="9790200" cy="117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360" y="1394640"/>
            <a:ext cx="10077840" cy="370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Информирование пациентов о возможном появлении боли на любой стадии заболевания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Регулярное назначение анальгетиков при лечении хронической боли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Удобство и управляемость терапии для пациента и его семьи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Тщательная оценка и адекватное лечение прорывной боли</a:t>
            </a:r>
            <a:endParaRPr b="0" lang="ru-RU" sz="4000" spc="-1" strike="noStrike">
              <a:latin typeface="Arial"/>
            </a:endParaRPr>
          </a:p>
        </p:txBody>
      </p:sp>
    </p:spTree>
  </p:cSld>
  <p:timing>
    <p:tnLst>
      <p:par>
        <p:cTn id="31" dur="indefinite" restart="never" nodeType="tmRoot">
          <p:childTnLst>
            <p:seq>
              <p:cTn id="3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CustomShape 1"/>
          <p:cNvSpPr/>
          <p:nvPr/>
        </p:nvSpPr>
        <p:spPr>
          <a:xfrm>
            <a:off x="215280" y="0"/>
            <a:ext cx="9718200" cy="1394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54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Применение стратегии «анальгетической лестницы»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Индивидуальный подход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Комплексный подход 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Возможность проведения при необходимости диагностических исследований</a:t>
            </a:r>
            <a:endParaRPr b="0" lang="ru-RU" sz="4000" spc="-1" strike="noStrike">
              <a:latin typeface="Arial"/>
            </a:endParaRPr>
          </a:p>
        </p:txBody>
      </p:sp>
    </p:spTree>
  </p:cSld>
  <p:timing>
    <p:tnLst>
      <p:par>
        <p:cTn id="33" dur="indefinite" restart="never" nodeType="tmRoot">
          <p:childTnLst>
            <p:seq>
              <p:cTn id="3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1"/>
          <p:cNvSpPr/>
          <p:nvPr/>
        </p:nvSpPr>
        <p:spPr>
          <a:xfrm>
            <a:off x="215280" y="0"/>
            <a:ext cx="9718200" cy="1394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56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Взаимодействие обезболивающих и сопутствующих препаратов с получаемым лечением</a:t>
            </a:r>
            <a:endParaRPr b="0" lang="ru-RU" sz="4000" spc="-1" strike="noStrike">
              <a:latin typeface="Arial"/>
            </a:endParaRPr>
          </a:p>
        </p:txBody>
      </p:sp>
    </p:spTree>
  </p:cSld>
  <p:timing>
    <p:tnLst>
      <p:par>
        <p:cTn id="35" dur="indefinite" restart="never" nodeType="tmRoot">
          <p:childTnLst>
            <p:seq>
              <p:cTn id="3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CustomShape 1"/>
          <p:cNvSpPr/>
          <p:nvPr/>
        </p:nvSpPr>
        <p:spPr>
          <a:xfrm>
            <a:off x="692280" y="301320"/>
            <a:ext cx="8689680" cy="1092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58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44964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Изложенные принципы должны соблюдаться исключительно в совокупности, пренебрежение даже одним из них неизбежно приведёт к ошибкам, неэффективности противоболевого лечения и развитию нежелательных побочных эффектов</a:t>
            </a:r>
            <a:endParaRPr b="0" lang="ru-RU" sz="4000" spc="-1" strike="noStrike">
              <a:latin typeface="Arial"/>
            </a:endParaRPr>
          </a:p>
        </p:txBody>
      </p:sp>
    </p:spTree>
  </p:cSld>
  <p:timing>
    <p:tnLst>
      <p:par>
        <p:cTn id="37" dur="indefinite" restart="never" nodeType="tmRoot">
          <p:childTnLst>
            <p:seq>
              <p:cTn id="3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CustomShape 1"/>
          <p:cNvSpPr/>
          <p:nvPr/>
        </p:nvSpPr>
        <p:spPr>
          <a:xfrm>
            <a:off x="360" y="0"/>
            <a:ext cx="10077840" cy="1394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Профилактика и лечение побочных эффектов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60" name="CustomShape 2"/>
          <p:cNvSpPr/>
          <p:nvPr/>
        </p:nvSpPr>
        <p:spPr>
          <a:xfrm>
            <a:off x="360" y="1610640"/>
            <a:ext cx="10077840" cy="3491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Постоянная оценка в динамике и пересмотра стратегии лечения при необходимости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Частота и выраженность нежелательных явлений уменьшаются при снижении дозы опиоидного анальгетика, что может потребовать изменения тактики обезболивания для достижения адекватной анальгезии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Calibri"/>
              </a:rPr>
              <a:t>Полезным может быть смена препарата или пути его введения</a:t>
            </a:r>
            <a:endParaRPr b="0" lang="ru-RU" sz="4000" spc="-1" strike="noStrike">
              <a:latin typeface="Arial"/>
            </a:endParaRPr>
          </a:p>
        </p:txBody>
      </p:sp>
    </p:spTree>
  </p:cSld>
  <p:timing>
    <p:tnLst>
      <p:par>
        <p:cTn id="39" dur="indefinite" restart="never" nodeType="tmRoot">
          <p:childTnLst>
            <p:seq>
              <p:cTn id="4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ustomShape 1"/>
          <p:cNvSpPr/>
          <p:nvPr/>
        </p:nvSpPr>
        <p:spPr>
          <a:xfrm>
            <a:off x="360" y="0"/>
            <a:ext cx="10077840" cy="1394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Лечение побочных эффектов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62" name="CustomShape 2"/>
          <p:cNvSpPr/>
          <p:nvPr/>
        </p:nvSpPr>
        <p:spPr>
          <a:xfrm>
            <a:off x="143280" y="1394640"/>
            <a:ext cx="9933840" cy="370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Симптоматические препараты</a:t>
            </a:r>
            <a:endParaRPr b="0" lang="ru-RU" sz="36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Рациональное питание</a:t>
            </a:r>
            <a:endParaRPr b="0" lang="ru-RU" sz="36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Calibri"/>
              </a:rPr>
              <a:t>Применение современных обезболивающих препаратов, не вызывающих осложнения со стороны ЖКТ 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41" dur="indefinite" restart="never" nodeType="tmRoot">
          <p:childTnLst>
            <p:seq>
              <p:cTn id="4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324360" y="301320"/>
            <a:ext cx="9271800" cy="1092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Оценка эффективности и переносимости лечения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64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DejaVu Sans"/>
              </a:rPr>
              <a:t>Оценочные шкалы контроля боли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DejaVu Sans"/>
              </a:rPr>
              <a:t>Динамика болевого синдрома</a:t>
            </a:r>
            <a:endParaRPr b="0" lang="ru-RU" sz="4000" spc="-1" strike="noStrike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4000" spc="-1" strike="noStrike">
                <a:solidFill>
                  <a:srgbClr val="000000"/>
                </a:solidFill>
                <a:latin typeface="Arial"/>
                <a:ea typeface="DejaVu Sans"/>
              </a:rPr>
              <a:t>Оценка сопутствующих симптомов</a:t>
            </a:r>
            <a:endParaRPr b="0" lang="ru-RU" sz="4000" spc="-1" strike="noStrike">
              <a:latin typeface="Arial"/>
            </a:endParaRPr>
          </a:p>
        </p:txBody>
      </p:sp>
    </p:spTree>
  </p:cSld>
  <p:timing>
    <p:tnLst>
      <p:par>
        <p:cTn id="43" dur="indefinite" restart="never" nodeType="tmRoot">
          <p:childTnLst>
            <p:seq>
              <p:cTn id="4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ustomShape 1"/>
          <p:cNvSpPr/>
          <p:nvPr/>
        </p:nvSpPr>
        <p:spPr>
          <a:xfrm>
            <a:off x="360" y="0"/>
            <a:ext cx="9933840" cy="117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5000" algn="ctr">
              <a:lnSpc>
                <a:spcPct val="9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Оценочные шкалы контроля боли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66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7" name="CustomShape 3"/>
          <p:cNvSpPr/>
          <p:nvPr/>
        </p:nvSpPr>
        <p:spPr>
          <a:xfrm>
            <a:off x="360" y="1043280"/>
            <a:ext cx="10077840" cy="3747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b="1" lang="ru-RU" sz="2400" spc="-1" strike="noStrike">
                <a:solidFill>
                  <a:srgbClr val="080808"/>
                </a:solidFill>
                <a:latin typeface="Arial"/>
                <a:ea typeface="DejaVu Sans"/>
              </a:rPr>
              <a:t>Шкала вербальных оценок (ШВО)</a:t>
            </a:r>
            <a:endParaRPr b="0" lang="ru-RU" sz="2400" spc="-1" strike="noStrike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b="1" lang="ru-RU" sz="2400" spc="-1" strike="noStrike">
                <a:solidFill>
                  <a:srgbClr val="080808"/>
                </a:solidFill>
                <a:latin typeface="Arial"/>
                <a:ea typeface="DejaVu Sans"/>
              </a:rPr>
              <a:t>Визуальная аналоговая шкала (ВАШ) </a:t>
            </a:r>
            <a:endParaRPr b="0" lang="ru-RU" sz="2400" spc="-1" strike="noStrike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b="1" lang="ru-RU" sz="2400" spc="-1" strike="noStrike">
                <a:solidFill>
                  <a:srgbClr val="080808"/>
                </a:solidFill>
                <a:latin typeface="Arial"/>
                <a:ea typeface="DejaVu Sans"/>
              </a:rPr>
              <a:t>Цифровая рейтинговая шкала (ЦРШ)</a:t>
            </a:r>
            <a:endParaRPr b="0" lang="ru-RU" sz="2400" spc="-1" strike="noStrike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b="1" lang="ru-RU" sz="2400" spc="-1" strike="noStrike">
                <a:solidFill>
                  <a:srgbClr val="080808"/>
                </a:solidFill>
                <a:latin typeface="Arial"/>
                <a:ea typeface="DejaVu Sans"/>
              </a:rPr>
              <a:t>Шкала выражения лица</a:t>
            </a:r>
            <a:endParaRPr b="0" lang="ru-RU" sz="2400" spc="-1" strike="noStrike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b="1" lang="ru-RU" sz="2400" spc="-1" strike="noStrike">
                <a:solidFill>
                  <a:srgbClr val="080808"/>
                </a:solidFill>
                <a:latin typeface="Arial"/>
                <a:ea typeface="Calibri"/>
              </a:rPr>
              <a:t>Болевая шкала LANSS </a:t>
            </a:r>
            <a:endParaRPr b="0" lang="ru-RU" sz="2400" spc="-1" strike="noStrike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b="1" lang="ru-RU" sz="2400" spc="-1" strike="noStrike">
                <a:solidFill>
                  <a:srgbClr val="080808"/>
                </a:solidFill>
                <a:latin typeface="Arial"/>
                <a:ea typeface="DejaVu Sans"/>
              </a:rPr>
              <a:t>DN4 – опросник для диагностики невропатической боли</a:t>
            </a:r>
            <a:endParaRPr b="0" lang="ru-RU" sz="2400" spc="-1" strike="noStrike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b="1" lang="ru-RU" sz="2400" spc="-1" strike="noStrike">
                <a:solidFill>
                  <a:srgbClr val="080808"/>
                </a:solidFill>
                <a:latin typeface="Arial"/>
                <a:ea typeface="DejaVu Sans"/>
              </a:rPr>
              <a:t>PAIN Detect – опросник для диагностики невропатической боли</a:t>
            </a:r>
            <a:endParaRPr b="0" lang="ru-RU" sz="2400" spc="-1" strike="noStrike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b="1" lang="ru-RU" sz="2400" spc="-1" strike="noStrike">
                <a:solidFill>
                  <a:srgbClr val="080808"/>
                </a:solidFill>
                <a:latin typeface="Arial"/>
                <a:ea typeface="DejaVu Sans"/>
              </a:rPr>
              <a:t>Болевой опросник Мак-Гилла (качественная оценка характер боли) </a:t>
            </a:r>
            <a:endParaRPr b="0" lang="ru-RU" sz="2400" spc="-1" strike="noStrike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b="1" lang="ru-RU" sz="2400" spc="-1" strike="noStrike">
                <a:solidFill>
                  <a:srgbClr val="080808"/>
                </a:solidFill>
                <a:latin typeface="Arial"/>
                <a:ea typeface="Calibri"/>
              </a:rPr>
              <a:t>Оценка переносимости противоболевой терапии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45" dur="indefinite" restart="never" nodeType="tmRoot">
          <p:childTnLst>
            <p:seq>
              <p:cTn id="4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CustomShape 1"/>
          <p:cNvSpPr/>
          <p:nvPr/>
        </p:nvSpPr>
        <p:spPr>
          <a:xfrm>
            <a:off x="360" y="0"/>
            <a:ext cx="9933840" cy="117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5000" algn="ctr">
              <a:lnSpc>
                <a:spcPct val="9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69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0" name="CustomShape 3"/>
          <p:cNvSpPr/>
          <p:nvPr/>
        </p:nvSpPr>
        <p:spPr>
          <a:xfrm>
            <a:off x="360" y="1572840"/>
            <a:ext cx="10077840" cy="30160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-Оценка физической активности больных по пятибалльной шкале ECOG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-Шкала Карновского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-Оценка качества сна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-Шкала оценки симптомов Эдмонтона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-Индекс Бартела (индекс активности в повседневной жизни)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-Краткий опросник ВОЗ для оценки качества жизни (WHOQOL –BREF)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47" dur="indefinite" restart="never" nodeType="tmRoot">
          <p:childTnLst>
            <p:seq>
              <p:cTn id="4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143280" y="0"/>
            <a:ext cx="9933840" cy="117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5000">
              <a:lnSpc>
                <a:spcPct val="9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Оценка сопутствующих симптомов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72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3" name="CustomShape 3"/>
          <p:cNvSpPr/>
          <p:nvPr/>
        </p:nvSpPr>
        <p:spPr>
          <a:xfrm>
            <a:off x="360" y="1299240"/>
            <a:ext cx="10077840" cy="4204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Шкала оценки одышки MRC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Шкала Борга для оценки тяжести одышки (Borg)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Балльная шкала оценки кашля (Cough symptom score…)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Классификация тошноты и рвоты </a:t>
            </a:r>
            <a:r>
              <a:rPr b="1" i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(National Cancer Institute, USA)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Шкала оценки степени дисфагии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Бристольская шкала оценки каловых масс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Рентгенологический «индекс запора» 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Функциональная классификация Frankel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Шкала Гамельтона (оценка степени депрессии)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Шкала Глазго (определение уровня сознания)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Шкала депрессии Бека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Оценка стадии развития пролежней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Клиническая шкала старческой астении («хрупкости») Canadian Study of Health and Aging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Шкала RASS (шкала возбуждения-седации Ричмонда)</a:t>
            </a:r>
            <a:endParaRPr b="0" lang="ru-RU" sz="1800" spc="-1" strike="noStrike">
              <a:latin typeface="Arial"/>
            </a:endParaRPr>
          </a:p>
        </p:txBody>
      </p:sp>
    </p:spTree>
  </p:cSld>
  <p:timing>
    <p:tnLst>
      <p:par>
        <p:cTn id="49" dur="indefinite" restart="never" nodeType="tmRoot">
          <p:childTnLst>
            <p:seq>
              <p:cTn id="5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Application>LibreOffice/6.0.1.1$Windows_X86_64 LibreOffice_project/60bfb1526849283ce2491346ed2aa51c465abfe6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2020-06-21T10:18:22Z</dcterms:created>
  <dc:creator/>
  <dc:description/>
  <dc:language>ru-RU</dc:language>
  <cp:lastModifiedBy/>
  <dcterms:modified xsi:type="dcterms:W3CDTF">2020-06-22T10:47:49Z</dcterms:modified>
  <cp:revision>2</cp:revision>
  <dc:subject/>
  <dc:title/>
</cp:coreProperties>
</file>