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notesMasterIdLst>
    <p:notesMasterId r:id="rId3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1" r:id="rId28"/>
    <p:sldId id="282" r:id="rId29"/>
    <p:sldId id="280" r:id="rId30"/>
  </p:sldIdLst>
  <p:sldSz cx="10080625" cy="567055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6" d="100"/>
          <a:sy n="126" d="100"/>
        </p:scale>
        <p:origin x="22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360" y="812520"/>
            <a:ext cx="7126920" cy="4008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0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1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&lt;верхний колонтитул&gt;</a:t>
            </a:r>
          </a:p>
        </p:txBody>
      </p:sp>
      <p:sp>
        <p:nvSpPr>
          <p:cNvPr id="117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118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119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E1F56548-7860-4059-8F3E-989988172CC6}" type="slidenum">
              <a:rPr lang="ru-RU" sz="1400" b="0" strike="noStrike" spc="-1">
                <a:latin typeface="Times New Roman"/>
              </a:rPr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4282200" y="10155600"/>
            <a:ext cx="3262320" cy="5198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5" name="CustomShape 2"/>
          <p:cNvSpPr/>
          <p:nvPr/>
        </p:nvSpPr>
        <p:spPr>
          <a:xfrm>
            <a:off x="4282200" y="10155240"/>
            <a:ext cx="3268800" cy="527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6" name="PlaceHolder 3"/>
          <p:cNvSpPr>
            <a:spLocks noGrp="1" noRot="1" noChangeAspect="1"/>
          </p:cNvSpPr>
          <p:nvPr>
            <p:ph type="sldImg"/>
          </p:nvPr>
        </p:nvSpPr>
        <p:spPr>
          <a:xfrm>
            <a:off x="217488" y="801688"/>
            <a:ext cx="7124700" cy="4008437"/>
          </a:xfrm>
          <a:prstGeom prst="rect">
            <a:avLst/>
          </a:prstGeom>
        </p:spPr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099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20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4992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ho.int/ru/news-room/fact-sheets/detail/palliative-care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743040" y="1141800"/>
            <a:ext cx="8566560" cy="2177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99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АЛГОРИТМЫ ВЫБОРА ЭФФЕКТИВНОГО ЛЕЧЕНИЯ ХРОНИЧЕСКОЙ </a:t>
            </a:r>
            <a:r>
              <a:rPr lang="ru-RU" sz="3600" b="1" strike="noStrike" spc="-1" dirty="0" smtClean="0">
                <a:solidFill>
                  <a:srgbClr val="99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БОЛИ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 </a:t>
            </a:r>
            <a:endParaRPr lang="ru-RU" sz="20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CustomShape 2"/>
          <p:cNvSpPr/>
          <p:nvPr/>
        </p:nvSpPr>
        <p:spPr>
          <a:xfrm>
            <a:off x="2986380" y="3667140"/>
            <a:ext cx="6666120" cy="1248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Докладчик:  Марк </a:t>
            </a:r>
            <a:r>
              <a:rPr lang="ru-RU" sz="1900" b="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Азриельевич</a:t>
            </a: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900" b="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Вайсман</a:t>
            </a: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  </a:t>
            </a:r>
            <a:endParaRPr lang="ru-RU" sz="19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к.м.н., доцент  кафедры паллиативной медицины </a:t>
            </a:r>
            <a:endParaRPr lang="ru-RU" sz="19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ФДПО МГМСУ им. А.И. Евдокимова, Москва</a:t>
            </a:r>
            <a:endParaRPr lang="ru-RU" sz="19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endParaRPr lang="ru-RU" sz="19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3"/>
              </a:spcBef>
            </a:pPr>
            <a:endParaRPr lang="ru-RU" sz="1900" b="0" strike="noStrike" spc="-1" dirty="0">
              <a:latin typeface="Arial"/>
            </a:endParaRPr>
          </a:p>
        </p:txBody>
      </p:sp>
      <p:sp>
        <p:nvSpPr>
          <p:cNvPr id="122" name="CustomShape 3"/>
          <p:cNvSpPr/>
          <p:nvPr/>
        </p:nvSpPr>
        <p:spPr>
          <a:xfrm>
            <a:off x="3314700" y="5097780"/>
            <a:ext cx="3467100" cy="3937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900" b="1" strike="noStrike" spc="-1" dirty="0" smtClean="0">
                <a:solidFill>
                  <a:srgbClr val="000042"/>
                </a:solidFill>
                <a:latin typeface="Arial"/>
                <a:ea typeface="Arial"/>
              </a:rPr>
              <a:t>Ульяновск, 29 </a:t>
            </a:r>
            <a:r>
              <a:rPr lang="ru-RU" sz="1900" b="1" strike="noStrike" spc="-1" dirty="0">
                <a:solidFill>
                  <a:srgbClr val="000042"/>
                </a:solidFill>
                <a:latin typeface="Arial"/>
                <a:ea typeface="Arial"/>
              </a:rPr>
              <a:t>июня 2020г.</a:t>
            </a:r>
            <a:endParaRPr lang="ru-RU" sz="19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853440" y="597000"/>
            <a:ext cx="8313420" cy="43179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5600" tIns="37800" rIns="75600" bIns="37800"/>
          <a:lstStyle/>
          <a:p>
            <a:pPr algn="just">
              <a:lnSpc>
                <a:spcPct val="140000"/>
              </a:lnSpc>
            </a:pPr>
            <a:r>
              <a:rPr lang="ru-RU" sz="2200" b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   Паллиативная медицинская помощь - </a:t>
            </a:r>
            <a:r>
              <a:rPr lang="ru-RU" sz="2200" b="1" strike="noStrike" spc="-1" dirty="0">
                <a:solidFill>
                  <a:srgbClr val="000066"/>
                </a:solidFill>
                <a:latin typeface="Arial"/>
                <a:ea typeface="DejaVu Sans"/>
              </a:rPr>
              <a:t>подход, который улучшает качество жизни пациентов (взрослых и детей) и их семей, столкнувшихся с трудностями опасного для жизни заболевания. Она предотвращает и облегчает страдания </a:t>
            </a:r>
            <a:r>
              <a:rPr lang="ru-RU" sz="2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путем ранней диагностики, правильной оценки и лечения боли, </a:t>
            </a:r>
            <a:r>
              <a:rPr lang="ru-RU" sz="2200" b="1" strike="noStrike" spc="-1" dirty="0">
                <a:solidFill>
                  <a:srgbClr val="000066"/>
                </a:solidFill>
                <a:latin typeface="Arial"/>
                <a:ea typeface="DejaVu Sans"/>
              </a:rPr>
              <a:t>и решения других физических, психосоциальных или духовных проблем            </a:t>
            </a:r>
            <a:endParaRPr lang="ru-RU" sz="2200" b="0" strike="noStrike" spc="-1" dirty="0">
              <a:latin typeface="Arial"/>
            </a:endParaRPr>
          </a:p>
          <a:p>
            <a:pPr algn="r">
              <a:lnSpc>
                <a:spcPct val="110000"/>
              </a:lnSpc>
            </a:pPr>
            <a:r>
              <a:rPr lang="ru-RU" sz="1600" b="0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                                                                                 </a:t>
            </a:r>
            <a:endParaRPr lang="en-US" sz="1600" b="0" i="1" strike="noStrike" spc="-1" dirty="0" smtClean="0">
              <a:solidFill>
                <a:srgbClr val="800000"/>
              </a:solidFill>
              <a:latin typeface="Arial"/>
              <a:ea typeface="DejaVu Sans"/>
            </a:endParaRPr>
          </a:p>
          <a:p>
            <a:pPr algn="r">
              <a:lnSpc>
                <a:spcPct val="110000"/>
              </a:lnSpc>
            </a:pPr>
            <a:endParaRPr lang="en-US" sz="1600" i="1" spc="-1" dirty="0">
              <a:solidFill>
                <a:srgbClr val="800000"/>
              </a:solidFill>
              <a:latin typeface="Arial"/>
              <a:ea typeface="DejaVu Sans"/>
            </a:endParaRPr>
          </a:p>
          <a:p>
            <a:pPr algn="r">
              <a:lnSpc>
                <a:spcPct val="110000"/>
              </a:lnSpc>
            </a:pPr>
            <a:r>
              <a:rPr lang="ru-RU" sz="1300" b="1" i="1" strike="noStrike" spc="-1" dirty="0" err="1" smtClean="0">
                <a:solidFill>
                  <a:srgbClr val="800000"/>
                </a:solidFill>
                <a:latin typeface="Arial"/>
                <a:ea typeface="DejaVu Sans"/>
              </a:rPr>
              <a:t>World</a:t>
            </a:r>
            <a:r>
              <a:rPr lang="ru-RU" sz="1300" b="1" i="1" strike="noStrike" spc="-1" dirty="0" smtClean="0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lang="ru-RU" sz="1300" b="1" i="1" strike="noStrike" spc="-1" dirty="0" err="1">
                <a:solidFill>
                  <a:srgbClr val="800000"/>
                </a:solidFill>
                <a:latin typeface="Arial"/>
                <a:ea typeface="DejaVu Sans"/>
              </a:rPr>
              <a:t>Health</a:t>
            </a:r>
            <a:r>
              <a:rPr lang="ru-RU" sz="1300" b="1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lang="ru-RU" sz="1300" b="1" i="1" strike="noStrike" spc="-1" dirty="0" err="1">
                <a:solidFill>
                  <a:srgbClr val="800000"/>
                </a:solidFill>
                <a:latin typeface="Arial"/>
                <a:ea typeface="DejaVu Sans"/>
              </a:rPr>
              <a:t>Organization</a:t>
            </a:r>
            <a:r>
              <a:rPr lang="ru-RU" sz="1300" b="1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, 2018</a:t>
            </a:r>
            <a:endParaRPr lang="ru-RU" sz="1300" b="0" strike="noStrike" spc="-1" dirty="0">
              <a:latin typeface="Arial"/>
            </a:endParaRPr>
          </a:p>
        </p:txBody>
      </p:sp>
      <p:sp>
        <p:nvSpPr>
          <p:cNvPr id="124" name="CustomShape 2"/>
          <p:cNvSpPr/>
          <p:nvPr/>
        </p:nvSpPr>
        <p:spPr>
          <a:xfrm>
            <a:off x="3546540" y="5356080"/>
            <a:ext cx="5620320" cy="1738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75600" tIns="37800" rIns="75600" bIns="0" anchor="ctr"/>
          <a:lstStyle/>
          <a:p>
            <a:pPr>
              <a:lnSpc>
                <a:spcPct val="100000"/>
              </a:lnSpc>
            </a:pPr>
            <a:r>
              <a:rPr lang="ru-RU" sz="900" b="0" u="sng" strike="noStrike" spc="-1" dirty="0">
                <a:solidFill>
                  <a:srgbClr val="0000FF"/>
                </a:solidFill>
                <a:uFillTx/>
                <a:latin typeface="Arial"/>
                <a:ea typeface="DejaVu Sans"/>
                <a:hlinkClick r:id="rId2"/>
              </a:rPr>
              <a:t>http://www.who.int/ru/news-room/fact-sheets/detail/palliative-care</a:t>
            </a:r>
            <a:r>
              <a:rPr lang="ru-RU" sz="900" b="0" strike="noStrike" spc="-1" dirty="0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lang="ru-RU" sz="900" b="0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(дата обращения 30 сентября 2018 г.)</a:t>
            </a:r>
            <a:endParaRPr lang="ru-RU" sz="9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712020" y="259440"/>
            <a:ext cx="8689680" cy="933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АЛГОРИТМЫ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 ВЫБОРА ЛЕЧЕНИЯ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26" name="CustomShape 2"/>
          <p:cNvSpPr/>
          <p:nvPr/>
        </p:nvSpPr>
        <p:spPr>
          <a:xfrm>
            <a:off x="1630680" y="1605360"/>
            <a:ext cx="7620000" cy="3058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Всесторонне оценить хроническую боль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эффективности и  переносимости лечения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264420" y="0"/>
            <a:ext cx="9574200" cy="1164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хронической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боли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1752600" y="1164600"/>
            <a:ext cx="7429500" cy="36195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0" i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причин, механизмов развития и интенсивности хронической боли </a:t>
            </a:r>
            <a:endParaRPr lang="ru-RU" sz="2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Оценка общего состояния пациента</a:t>
            </a:r>
            <a:endParaRPr lang="ru-RU" sz="2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Оценка возможности личного общения врача с пациентом и членами его семьи </a:t>
            </a:r>
            <a:endParaRPr lang="ru-RU" sz="2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287280" y="0"/>
            <a:ext cx="9574200" cy="1164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причин, механизмов развития и интенсивности хронической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боли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CustomShape 2"/>
          <p:cNvSpPr/>
          <p:nvPr/>
        </p:nvSpPr>
        <p:spPr>
          <a:xfrm>
            <a:off x="1242060" y="1310640"/>
            <a:ext cx="8139900" cy="22936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Причина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развития боли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Определение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патофизиологических механизмов развития боли </a:t>
            </a:r>
            <a:endParaRPr lang="ru-RU" sz="2400" b="0" strike="noStrike" spc="-1" dirty="0">
              <a:latin typeface="Arial"/>
            </a:endParaRPr>
          </a:p>
          <a:p>
            <a:pPr marL="342900" indent="-342900" algn="just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интенсивности боли</a:t>
            </a:r>
            <a:endParaRPr lang="ru-RU" sz="24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1637280" y="314640"/>
            <a:ext cx="6800040" cy="584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Причина боли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CustomShape 2"/>
          <p:cNvSpPr/>
          <p:nvPr/>
        </p:nvSpPr>
        <p:spPr>
          <a:xfrm>
            <a:off x="692280" y="1122120"/>
            <a:ext cx="8689680" cy="3980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Непосредственное воздействие первичной или метастатической опухоли на органы и 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ткани 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(ХСН, тромбозы, диабетическая и герпетическая невропатия и т.д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.)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Специальное противоопухолевое лечение (хирургическое, лекарственное, лучевое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)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</a:t>
            </a:r>
            <a:r>
              <a:rPr lang="ru-RU" sz="20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констипация</a:t>
            </a: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, кашель, рвота, гидронефроз и т.д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.)</a:t>
            </a: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215280" y="170640"/>
            <a:ext cx="9574200" cy="94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Определение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патофизиологических механизмов развития боли 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34" name="CustomShape 2"/>
          <p:cNvSpPr/>
          <p:nvPr/>
        </p:nvSpPr>
        <p:spPr>
          <a:xfrm>
            <a:off x="1717650" y="1630680"/>
            <a:ext cx="6260490" cy="362487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Ноцицептивная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боль</a:t>
            </a:r>
            <a:endParaRPr lang="ru-RU" sz="24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Невропатическая </a:t>
            </a:r>
            <a:endParaRPr lang="ru-RU" sz="24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Дисфункциональная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1637280" y="170640"/>
            <a:ext cx="6800040" cy="94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err="1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Ноцицептивная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боль 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1135380" y="1173480"/>
            <a:ext cx="7795260" cy="3375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Вызванная продолжающимся повреждением тканей, 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подразделяется на соматическую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(боль в костях) и висцеральную (боль в кишечнике или печени),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 в зависимости от места активизации </a:t>
            </a:r>
            <a:r>
              <a:rPr lang="ru-RU" sz="2400" b="1" strike="noStrike" spc="-1" dirty="0" err="1">
                <a:solidFill>
                  <a:srgbClr val="080808"/>
                </a:solidFill>
                <a:latin typeface="Arial"/>
                <a:ea typeface="Calibri"/>
              </a:rPr>
              <a:t>ноцицепторов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503280" y="242640"/>
            <a:ext cx="9286200" cy="875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Невропатическая</a:t>
            </a:r>
            <a:r>
              <a:rPr lang="en-US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3200" b="1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боль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CustomShape 2"/>
          <p:cNvSpPr/>
          <p:nvPr/>
        </p:nvSpPr>
        <p:spPr>
          <a:xfrm>
            <a:off x="891540" y="1466640"/>
            <a:ext cx="8490420" cy="3636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Вызванная повреждением или дисфункцией периферических или центральных отделов нервной системы, или патологического процесса в соматосенсорной системе (плечевая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плексопатия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, компрессии спинного мозга опухолью,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аллодиния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)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CustomShape 1"/>
          <p:cNvSpPr/>
          <p:nvPr/>
        </p:nvSpPr>
        <p:spPr>
          <a:xfrm>
            <a:off x="215280" y="175260"/>
            <a:ext cx="9861840" cy="8305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err="1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Дисфункциональная</a:t>
            </a:r>
            <a:r>
              <a:rPr lang="en-US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3200" b="1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боль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CustomShape 2"/>
          <p:cNvSpPr/>
          <p:nvPr/>
        </p:nvSpPr>
        <p:spPr>
          <a:xfrm>
            <a:off x="1371600" y="1459020"/>
            <a:ext cx="7482840" cy="2998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Психогенная, являющаяся сложным субъективным феноменом, связанная в основном с эмоциональными, социальными и психологическими факторами, окружающими болевую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ситуацию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143280" y="170640"/>
            <a:ext cx="9718200" cy="94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228600" indent="-225000"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интенсивности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2" name="CustomShape 2"/>
          <p:cNvSpPr/>
          <p:nvPr/>
        </p:nvSpPr>
        <p:spPr>
          <a:xfrm>
            <a:off x="966600" y="1595160"/>
            <a:ext cx="8200260" cy="2062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6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Наиболее часто интенсивность боли классифицируется как слабая, умеренная, сильная и нестерпимая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360" y="360"/>
            <a:ext cx="10077840" cy="898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интенсивности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4" name="CustomShape 2"/>
          <p:cNvSpPr/>
          <p:nvPr/>
        </p:nvSpPr>
        <p:spPr>
          <a:xfrm>
            <a:off x="563880" y="962640"/>
            <a:ext cx="8938260" cy="4140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Для всесторонней адекватной оценки интенсивности хронической боли необходимо выяснить: 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причины, начало, локализацию, характер, отсутствие/наличие иррадиации, длительность, интенсивность, количество прорывов боли в сутки, предполагаемый патофизиологический механизм, есть ли боль в покое и/или движении, качество ночного сна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наличие триггерных факторов, приводящих к боли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наличие факторов, облегчающих и ослабляющих боль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эффективность анальгетиков, их переносимость, наличие побочных эффектов </a:t>
            </a:r>
            <a:endParaRPr lang="ru-RU" sz="1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360" y="360"/>
            <a:ext cx="10077840" cy="929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228600" indent="-225000" algn="ctr">
              <a:lnSpc>
                <a:spcPct val="15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Оценка общего состояния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пациента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6" name="CustomShape 2"/>
          <p:cNvSpPr/>
          <p:nvPr/>
        </p:nvSpPr>
        <p:spPr>
          <a:xfrm>
            <a:off x="1066800" y="1322640"/>
            <a:ext cx="8100060" cy="40647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Полное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физикальное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обследование</a:t>
            </a:r>
            <a:endParaRPr lang="ru-RU" sz="18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 необходимости инструментальные и лабораторные исследования</a:t>
            </a:r>
            <a:endParaRPr lang="ru-RU" sz="18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Определение степени влияния боли на повседневную активность пациента, работу, общественную жизнь, сон, аппетит, сексуальную функцию, настроение, благополучие и преодоление трудностей</a:t>
            </a:r>
            <a:endParaRPr lang="ru-RU" sz="18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Понимание насколько наличие боли, болезни и проводимого лечения влияет на физическое, психологическое состояние и социальные условия</a:t>
            </a: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360" y="0"/>
            <a:ext cx="10077840" cy="960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общего состояния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пациента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8" name="CustomShape 2"/>
          <p:cNvSpPr/>
          <p:nvPr/>
        </p:nvSpPr>
        <p:spPr>
          <a:xfrm>
            <a:off x="692280" y="1122120"/>
            <a:ext cx="8689680" cy="3980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5000" lnSpcReduction="10000"/>
          </a:bodyPr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Понимание социального окружения пациента, помогает ли кто-либо в осуществлении ухода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Выяснить осведомленность о болезни и прогнозе, степень тревоги и депрессии, наличие духовных потребностей, проблем в общении, суицидальных мыслей, расстройств личности, выраженность физических и эмоциональных симптомов 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Выявить наличие сопутствующих заболеваний (дыхательная, почечная, печеночная недостаточность и т.д.), наличие </a:t>
            </a:r>
            <a:r>
              <a:rPr lang="ru-RU" sz="20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опиофобии</a:t>
            </a: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или неправильного представления о лечении боли, отношение к алкоголю или токсикомании</a:t>
            </a: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CustomShape 1"/>
          <p:cNvSpPr/>
          <p:nvPr/>
        </p:nvSpPr>
        <p:spPr>
          <a:xfrm>
            <a:off x="143280" y="360"/>
            <a:ext cx="9933840" cy="14703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возможности личного общения врача с пациентом и членами его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семьи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CustomShape 2"/>
          <p:cNvSpPr/>
          <p:nvPr/>
        </p:nvSpPr>
        <p:spPr>
          <a:xfrm>
            <a:off x="1047870" y="1859340"/>
            <a:ext cx="8124660" cy="291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6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Необходимо выделять достаточное количество времени для общения, чтобы понять потребности пациента, его близких и стать единой командой в борьбе за качество жизни страдающего от боли пациента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43280" y="0"/>
            <a:ext cx="9790200" cy="8915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28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1120140" y="1158240"/>
            <a:ext cx="7955280" cy="3230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Информирование пациентов о возможном появлении боли на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любой стадии заболевания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Регулярное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назначение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анальгетиков при лечении хронической боли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Удобство и управляемость терапии для пациента и его семьи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Тщательная оценка и адекватное лечение прорывной боли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215280" y="0"/>
            <a:ext cx="9718200" cy="975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54" name="CustomShape 2"/>
          <p:cNvSpPr/>
          <p:nvPr/>
        </p:nvSpPr>
        <p:spPr>
          <a:xfrm>
            <a:off x="1295400" y="1508760"/>
            <a:ext cx="7604760" cy="359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Применение стратегии «анальгетической лестницы»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Индивидуальный подход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Комплексный подход 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Возможность проведения при необходимости диагностических исследований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1"/>
          <p:cNvSpPr/>
          <p:nvPr/>
        </p:nvSpPr>
        <p:spPr>
          <a:xfrm>
            <a:off x="215280" y="0"/>
            <a:ext cx="9718200" cy="1394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56" name="CustomShape 2"/>
          <p:cNvSpPr/>
          <p:nvPr/>
        </p:nvSpPr>
        <p:spPr>
          <a:xfrm>
            <a:off x="324360" y="1508760"/>
            <a:ext cx="9271800" cy="12420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60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Взаимодействие обезболивающих и сопутствующих препаратов с получаемым лечением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CustomShape 1"/>
          <p:cNvSpPr/>
          <p:nvPr/>
        </p:nvSpPr>
        <p:spPr>
          <a:xfrm>
            <a:off x="692280" y="301320"/>
            <a:ext cx="8689680" cy="7273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58" name="CustomShape 2"/>
          <p:cNvSpPr/>
          <p:nvPr/>
        </p:nvSpPr>
        <p:spPr>
          <a:xfrm>
            <a:off x="906780" y="1264920"/>
            <a:ext cx="8206740" cy="34823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Изложенные принципы должны соблюдаться исключительно в совокупности, пренебрежение даже одним из них неизбежно приведёт к ошибкам, неэффективности противоболевого лечения и развитию нежелательных побочных эффектов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CustomShape 1"/>
          <p:cNvSpPr/>
          <p:nvPr/>
        </p:nvSpPr>
        <p:spPr>
          <a:xfrm>
            <a:off x="360" y="0"/>
            <a:ext cx="10077840" cy="9525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0" name="CustomShape 2"/>
          <p:cNvSpPr/>
          <p:nvPr/>
        </p:nvSpPr>
        <p:spPr>
          <a:xfrm>
            <a:off x="769620" y="1249680"/>
            <a:ext cx="8359140" cy="3375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Постоянная оценка в динамике и пересмотра стратегии лечения при необходимости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Частота и выраженность нежелательных явлений уменьшаются при снижении дозы опиоидного анальгетика, что может потребовать изменения тактики обезболивания для достижения адекватной анальгезии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Полезным может быть смена препарата или пути его введения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"/>
          <p:cNvSpPr/>
          <p:nvPr/>
        </p:nvSpPr>
        <p:spPr>
          <a:xfrm>
            <a:off x="360" y="0"/>
            <a:ext cx="10077840" cy="8305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Лечение побочных эффектов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2" name="CustomShape 2"/>
          <p:cNvSpPr/>
          <p:nvPr/>
        </p:nvSpPr>
        <p:spPr>
          <a:xfrm>
            <a:off x="1234440" y="1066800"/>
            <a:ext cx="7467600" cy="420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Симптоматические препараты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Рациональное питание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Применение современных обезболивающих препаратов, не вызывающих осложнения со стороны ЖКТ 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324360" y="301320"/>
            <a:ext cx="9271800" cy="1092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Оценка эффективности и переносимости лечения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4" name="CustomShape 2"/>
          <p:cNvSpPr/>
          <p:nvPr/>
        </p:nvSpPr>
        <p:spPr>
          <a:xfrm>
            <a:off x="1394460" y="1676400"/>
            <a:ext cx="7772400" cy="1813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Оценочные шкалы контроля боли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Динамика болевого синдрома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сопутствующих симптомов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360" y="0"/>
            <a:ext cx="9933840" cy="792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Оценочные шкалы контроля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7" name="CustomShape 3"/>
          <p:cNvSpPr/>
          <p:nvPr/>
        </p:nvSpPr>
        <p:spPr>
          <a:xfrm>
            <a:off x="1226820" y="792480"/>
            <a:ext cx="8176260" cy="487807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Шкала вербальных оценок (ШВО)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Визуальная аналоговая шкала (ВАШ) 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Цифровая рейтинговая шкала (ЦРШ)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Шкала выражения лица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Болевая шкала LANSS 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DN4 – опросник для диагностики невропатической боли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PAIN </a:t>
            </a:r>
            <a:r>
              <a:rPr lang="ru-RU" sz="2400" b="1" strike="noStrike" spc="-1" dirty="0" err="1">
                <a:solidFill>
                  <a:srgbClr val="080808"/>
                </a:solidFill>
                <a:latin typeface="Arial"/>
                <a:ea typeface="DejaVu Sans"/>
              </a:rPr>
              <a:t>Detect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 – опросник для диагностики невропатической боли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Болевой опросник Мак-</a:t>
            </a:r>
            <a:r>
              <a:rPr lang="ru-RU" sz="2400" b="1" strike="noStrike" spc="-1" dirty="0" err="1">
                <a:solidFill>
                  <a:srgbClr val="080808"/>
                </a:solidFill>
                <a:latin typeface="Arial"/>
                <a:ea typeface="DejaVu Sans"/>
              </a:rPr>
              <a:t>Гилла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 (качественная оценка характер боли) 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Оценка переносимости противоболевой терапии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CustomShape 1"/>
          <p:cNvSpPr/>
          <p:nvPr/>
        </p:nvSpPr>
        <p:spPr>
          <a:xfrm>
            <a:off x="360" y="0"/>
            <a:ext cx="9933840" cy="7239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9" name="CustomShape 2"/>
          <p:cNvSpPr/>
          <p:nvPr/>
        </p:nvSpPr>
        <p:spPr>
          <a:xfrm>
            <a:off x="324360" y="1120140"/>
            <a:ext cx="9271800" cy="39821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0" name="CustomShape 3"/>
          <p:cNvSpPr/>
          <p:nvPr/>
        </p:nvSpPr>
        <p:spPr>
          <a:xfrm>
            <a:off x="1224840" y="861060"/>
            <a:ext cx="7858200" cy="37642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физической активности больных по пятибалльной шкале ECOG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Шкала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Карновского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качества сна 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Шкала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оценки симптомов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Эдмонтона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Индекс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Бартела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(индекс активности в повседневной жизни)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Краткий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опросник ВОЗ для оценки качества жизни (WHOQOL –BREF)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CustomShape 1"/>
          <p:cNvSpPr/>
          <p:nvPr/>
        </p:nvSpPr>
        <p:spPr>
          <a:xfrm>
            <a:off x="324360" y="1508760"/>
            <a:ext cx="9270000" cy="3591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3" name="CustomShape 2"/>
          <p:cNvSpPr/>
          <p:nvPr/>
        </p:nvSpPr>
        <p:spPr>
          <a:xfrm>
            <a:off x="708660" y="1249560"/>
            <a:ext cx="8458200" cy="347484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>
                <a:latin typeface="Arial"/>
                <a:ea typeface="DejaVu Sans"/>
              </a:rPr>
              <a:t>SF-36 состоит из 36 вопросов, сгруппированных в восемь шкал: физическое функционирование, ролевая деятельность, телесная боль, общее здоровье, жизнеспособность, социальное функционирование, эмоциональное состояние и психическое здоровье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>
                <a:latin typeface="Arial"/>
                <a:ea typeface="DejaVu Sans"/>
              </a:rPr>
              <a:t>Из них формируют два параметра: </a:t>
            </a:r>
            <a:r>
              <a:rPr lang="ru-RU" sz="2400" b="1" strike="noStrike" spc="-1" dirty="0" smtClean="0">
                <a:latin typeface="Arial"/>
                <a:ea typeface="DejaVu Sans"/>
              </a:rPr>
              <a:t>психологический </a:t>
            </a:r>
            <a:r>
              <a:rPr lang="ru-RU" sz="2400" b="1" strike="noStrike" spc="-1" dirty="0">
                <a:latin typeface="Arial"/>
                <a:ea typeface="DejaVu Sans"/>
              </a:rPr>
              <a:t>и физический компоненты здоровья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174" name="CustomShape 3"/>
          <p:cNvSpPr/>
          <p:nvPr/>
        </p:nvSpPr>
        <p:spPr>
          <a:xfrm>
            <a:off x="0" y="347760"/>
            <a:ext cx="9932040" cy="58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32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3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513104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CustomShape 1"/>
          <p:cNvSpPr/>
          <p:nvPr/>
        </p:nvSpPr>
        <p:spPr>
          <a:xfrm>
            <a:off x="324360" y="1508760"/>
            <a:ext cx="9270000" cy="3591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6" name="CustomShape 2"/>
          <p:cNvSpPr/>
          <p:nvPr/>
        </p:nvSpPr>
        <p:spPr>
          <a:xfrm>
            <a:off x="579120" y="819000"/>
            <a:ext cx="9075420" cy="484812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1. Физический компонент здоровья (</a:t>
            </a:r>
            <a:r>
              <a:rPr lang="ru-RU" sz="2000" b="1" strike="noStrike" spc="-1" dirty="0" err="1">
                <a:latin typeface="Arial"/>
                <a:ea typeface="DejaVu Sans"/>
              </a:rPr>
              <a:t>Physical</a:t>
            </a:r>
            <a:r>
              <a:rPr lang="ru-RU" sz="2000" b="1" strike="noStrike" spc="-1" dirty="0">
                <a:latin typeface="Arial"/>
                <a:ea typeface="DejaVu Sans"/>
              </a:rPr>
              <a:t> </a:t>
            </a:r>
            <a:r>
              <a:rPr lang="ru-RU" sz="2000" b="1" strike="noStrike" spc="-1" dirty="0" err="1">
                <a:latin typeface="Arial"/>
                <a:ea typeface="DejaVu Sans"/>
              </a:rPr>
              <a:t>health</a:t>
            </a:r>
            <a:r>
              <a:rPr lang="ru-RU" sz="2000" b="1" strike="noStrike" spc="-1" dirty="0">
                <a:latin typeface="Arial"/>
                <a:ea typeface="DejaVu Sans"/>
              </a:rPr>
              <a:t> — PH) 	Составляющие шкалы: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физическое функционирование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ролевое функционирование, обусловленное физическим 	  	  состоянием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интенсивность боли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общее состояние здоровья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2. Психологический компонент здоровья (</a:t>
            </a:r>
            <a:r>
              <a:rPr lang="ru-RU" sz="2000" b="1" strike="noStrike" spc="-1" dirty="0" err="1">
                <a:latin typeface="Arial"/>
                <a:ea typeface="DejaVu Sans"/>
              </a:rPr>
              <a:t>Mental</a:t>
            </a:r>
            <a:r>
              <a:rPr lang="ru-RU" sz="2000" b="1" strike="noStrike" spc="-1" dirty="0">
                <a:latin typeface="Arial"/>
                <a:ea typeface="DejaVu Sans"/>
              </a:rPr>
              <a:t> </a:t>
            </a:r>
            <a:r>
              <a:rPr lang="ru-RU" sz="2000" b="1" strike="noStrike" spc="-1" dirty="0" err="1">
                <a:latin typeface="Arial"/>
                <a:ea typeface="DejaVu Sans"/>
              </a:rPr>
              <a:t>Health</a:t>
            </a:r>
            <a:r>
              <a:rPr lang="ru-RU" sz="2000" b="1" strike="noStrike" spc="-1" dirty="0">
                <a:latin typeface="Arial"/>
                <a:ea typeface="DejaVu Sans"/>
              </a:rPr>
              <a:t> — MH) 	Составляющие шкалы: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психическое здоровье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ролевое функционирование, обусловленное эмоциональным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                состоянием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социальное функционирование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жизненная активность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177" name="CustomShape 3"/>
          <p:cNvSpPr/>
          <p:nvPr/>
        </p:nvSpPr>
        <p:spPr>
          <a:xfrm>
            <a:off x="0" y="347760"/>
            <a:ext cx="9932040" cy="58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32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3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629185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143280" y="0"/>
            <a:ext cx="9933840" cy="7239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Оценка сопутствующих симптомов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3" name="CustomShape 3"/>
          <p:cNvSpPr/>
          <p:nvPr/>
        </p:nvSpPr>
        <p:spPr>
          <a:xfrm>
            <a:off x="1310640" y="723900"/>
            <a:ext cx="7863840" cy="43783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оценки одышки MRC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Борга для оценки тяжести одышки (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Borg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Балльная шкала оценки кашля (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Cough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symptom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score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…)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Классификация тошноты и рвоты 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(</a:t>
            </a:r>
            <a:r>
              <a:rPr lang="ru-RU" sz="1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National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Cancer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Institute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USA)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оценки степени дисфагии 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Бристольская шкала оценки каловых масс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Рентгенологический «индекс запора»  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Функциональная классификация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Frankel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Гамельтона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(оценка степени депрессии)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Глазго (определение уровня сознания)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депрессии Бека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стадии развития пролежней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Клиническая шкала старческой астении («хрупкости»)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Canadian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Study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of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Health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and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Aging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RASS (шкала возбуждения-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седации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Ричмонда)</a:t>
            </a: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1006</Words>
  <Application>Microsoft Office PowerPoint</Application>
  <PresentationFormat>Произвольный</PresentationFormat>
  <Paragraphs>131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27</vt:i4>
      </vt:variant>
    </vt:vector>
  </HeadingPairs>
  <TitlesOfParts>
    <vt:vector size="36" baseType="lpstr">
      <vt:lpstr>Arial</vt:lpstr>
      <vt:lpstr>Calibri</vt:lpstr>
      <vt:lpstr>DejaVu Sans</vt:lpstr>
      <vt:lpstr>Symbol</vt:lpstr>
      <vt:lpstr>Times New Roman</vt:lpstr>
      <vt:lpstr>Wingdings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dc:description/>
  <cp:lastModifiedBy>Пользователь</cp:lastModifiedBy>
  <cp:revision>16</cp:revision>
  <dcterms:created xsi:type="dcterms:W3CDTF">2020-06-21T10:18:22Z</dcterms:created>
  <dcterms:modified xsi:type="dcterms:W3CDTF">2020-06-25T06:19:47Z</dcterms:modified>
  <dc:language>ru-RU</dc:language>
</cp:coreProperties>
</file>