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76" r:id="rId7"/>
    <p:sldId id="277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8" r:id="rId20"/>
    <p:sldId id="279" r:id="rId21"/>
    <p:sldId id="28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#_ftnref1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2304255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Состояние и перспективы оказания паллиативной</a:t>
            </a:r>
            <a:br>
              <a:rPr lang="ru-RU" b="1" dirty="0"/>
            </a:br>
            <a:r>
              <a:rPr lang="ru-RU" b="1" dirty="0"/>
              <a:t>медицинской помощи в Псковской области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221088"/>
            <a:ext cx="7056784" cy="1296144"/>
          </a:xfrm>
        </p:spPr>
        <p:txBody>
          <a:bodyPr>
            <a:noAutofit/>
          </a:bodyPr>
          <a:lstStyle/>
          <a:p>
            <a:r>
              <a:rPr lang="ru-RU" sz="1200" dirty="0">
                <a:solidFill>
                  <a:schemeClr val="tx1"/>
                </a:solidFill>
              </a:rPr>
              <a:t>Васильева Татьяна Михайловна,</a:t>
            </a:r>
          </a:p>
          <a:p>
            <a:r>
              <a:rPr lang="ru-RU" sz="1200" dirty="0">
                <a:solidFill>
                  <a:schemeClr val="tx1"/>
                </a:solidFill>
              </a:rPr>
              <a:t>директор ГБУЗ ПО «Хоспис им. Св. Марфы – Марии», главный внештатный специалист</a:t>
            </a:r>
          </a:p>
          <a:p>
            <a:r>
              <a:rPr lang="ru-RU" sz="1200" dirty="0">
                <a:solidFill>
                  <a:schemeClr val="tx1"/>
                </a:solidFill>
              </a:rPr>
              <a:t>по паллиативной медицинской помощи Комитета здравоохранения Псковской области</a:t>
            </a:r>
            <a:r>
              <a:rPr lang="ru-RU" sz="1200" dirty="0" smtClean="0">
                <a:solidFill>
                  <a:schemeClr val="tx1"/>
                </a:solidFill>
              </a:rPr>
              <a:t>, г</a:t>
            </a:r>
            <a:r>
              <a:rPr lang="ru-RU" sz="1200" dirty="0">
                <a:solidFill>
                  <a:schemeClr val="tx1"/>
                </a:solidFill>
              </a:rPr>
              <a:t>. Псков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513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7931224" cy="77809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ОСНОВНЫЕ СТАТИСТИЧЕСКИЕ ДАННЫЕ ПСКОВСКОЙ ОБЛАСТИ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</p:nvPr>
        </p:nvGraphicFramePr>
        <p:xfrm>
          <a:off x="1252220" y="2137188"/>
          <a:ext cx="6639560" cy="34519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9135"/>
                <a:gridCol w="3888740"/>
                <a:gridCol w="205168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№ п/п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Показатель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Значение показателя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Федеральный округ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Северо-Западный  Федеральный  округ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Площадь региона, тыс. км</a:t>
                      </a:r>
                      <a:r>
                        <a:rPr lang="ru-RU" sz="1400" baseline="300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55 399  кв.км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Административный центр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г.Псков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Население региона, тыс. чел., в т.ч.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613356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2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4.1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Городское, тыс. чел.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436343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4.2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Сельское, тыс. чел.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177013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Плотность населения, человек на 1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11,07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74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Количество административно-территориальных единиц (районов)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26  (24  муниципальных  района  и  2  городских  округа)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Количество городских поселений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Количество сельских поселений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85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252538" y="21367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imes New Roman" pitchFamily="18" charset="0"/>
              </a:rPr>
              <a:t>Социально-экономические показатели.</a:t>
            </a:r>
            <a:endParaRPr kumimoji="0" lang="ru-RU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1252538" y="2593975"/>
            <a:ext cx="3017837" cy="63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1252538" y="26003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[</a:t>
            </a:r>
            <a:r>
              <a:rPr kumimoji="0" lang="ru-RU" sz="1000" b="0" i="0" u="none" strike="noStrike" cap="none" normalizeH="0" baseline="3000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1]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15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7253241"/>
              </p:ext>
            </p:extLst>
          </p:nvPr>
        </p:nvGraphicFramePr>
        <p:xfrm>
          <a:off x="467544" y="404677"/>
          <a:ext cx="6480720" cy="63727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91849"/>
                <a:gridCol w="1409107"/>
                <a:gridCol w="754324"/>
                <a:gridCol w="625440"/>
              </a:tblGrid>
              <a:tr h="186601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Оценка численности постоянного населения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 1 января 2022 г.</a:t>
                      </a:r>
                      <a:r>
                        <a:rPr lang="ru-RU" sz="1100" baseline="30000" dirty="0">
                          <a:effectLst/>
                        </a:rPr>
                        <a:t>1)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все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население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(человек)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 том числе: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64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городское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сельское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Псковская область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613356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436343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177013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indent="2552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г. Псков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209073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209073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-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indent="2552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г. Великие Луки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90084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90084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-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Бежаницкий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8953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3831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5122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Великолукский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20036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-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20036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Гдовский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11179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3113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8066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indent="381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г. </a:t>
                      </a:r>
                      <a:r>
                        <a:rPr lang="ru-RU" sz="1100" dirty="0" err="1">
                          <a:effectLst/>
                        </a:rPr>
                        <a:t>Гдов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3113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3113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-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Дедовичский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10972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6798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4174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Муниципальный район Дновский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10444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7154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3290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Красногородский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6368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3465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2903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Куньинский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8192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2586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5606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Локнянский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7145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3037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4108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effectLst/>
                        </a:rPr>
                        <a:t>Муниипальный</a:t>
                      </a:r>
                      <a:r>
                        <a:rPr lang="ru-RU" sz="1100" dirty="0">
                          <a:effectLst/>
                        </a:rPr>
                        <a:t> район </a:t>
                      </a:r>
                      <a:r>
                        <a:rPr lang="ru-RU" sz="1100" dirty="0" err="1">
                          <a:effectLst/>
                        </a:rPr>
                        <a:t>Невельский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21815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13969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7846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Новоржевский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7334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3047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4287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Новосокольнический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11725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6769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4956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Опочецкий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14350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8647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5703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Островский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28103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20485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7618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Палкинский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6699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2362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4337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Печорский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17937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8606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9331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Плюсский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6715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3231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3484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Порховский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15543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7835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7708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Псковский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43166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-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43166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384814"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Межселенная территория муниципального района Псковский - территория </a:t>
                      </a:r>
                      <a:r>
                        <a:rPr lang="ru-RU" sz="1100" dirty="0" err="1">
                          <a:effectLst/>
                        </a:rPr>
                        <a:t>Залитских</a:t>
                      </a:r>
                      <a:r>
                        <a:rPr lang="ru-RU" sz="1100" dirty="0">
                          <a:effectLst/>
                        </a:rPr>
                        <a:t> островов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133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-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133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Пустошкинский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7416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3770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3646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Пушкиногорский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7418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4272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3146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Пыталовский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10280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5378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4902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Себежский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18328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12158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6170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Струго-Красненский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9372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4121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5251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  <a:tr h="1866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Муниципальный район </a:t>
                      </a:r>
                      <a:r>
                        <a:rPr lang="ru-RU" sz="1100" dirty="0" err="1">
                          <a:effectLst/>
                        </a:rPr>
                        <a:t>Усвятский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4709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>
                          <a:effectLst/>
                        </a:rPr>
                        <a:t>2552</a:t>
                      </a:r>
                      <a:endParaRPr lang="ru-RU" sz="11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</a:rPr>
                        <a:t>2157</a:t>
                      </a:r>
                      <a:endParaRPr lang="ru-RU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766" marR="19766" marT="0" marB="0" anchor="ctr"/>
                </a:tc>
              </a:tr>
            </a:tbl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667125" y="1190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811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Территория  области  условно  поделена  на  северную  зону,  в  состав которой  входят  г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. Псков 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и 15  районов  (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Гдовский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Дедовичский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Дновский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Красногородский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Новоржевский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Опочецкий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Островский,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Палкинский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Печорский,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Плюсский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Порховский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Псковский,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Пушкиногорский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Пыталовский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Стругокрасненский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),  и  южную  зону,  включающую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г.Великие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 Луки  и  9  районов  (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Бежаницкий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Великолукский,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Куньинский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Локнянский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Невельский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Новосокольнический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Пустошкинский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Себежский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Усвятский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).</a:t>
            </a:r>
            <a:endParaRPr lang="ru-RU" sz="2400" dirty="0">
              <a:ea typeface="Calibri"/>
              <a:cs typeface="Times New Roman"/>
            </a:endParaRPr>
          </a:p>
          <a:p>
            <a:pPr indent="450215" algn="just">
              <a:lnSpc>
                <a:spcPct val="12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В  северной  зоне  по  состоянию  на  01.01.2022  проживает  414953  человека,  в  южной  зоне – 198403  человека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 indent="0" algn="just">
              <a:lnSpc>
                <a:spcPct val="125000"/>
              </a:lnSpc>
              <a:spcAft>
                <a:spcPts val="0"/>
              </a:spcAft>
              <a:buNone/>
            </a:pPr>
            <a:endParaRPr lang="ru-RU" sz="2400" dirty="0">
              <a:latin typeface="Times New Roman"/>
              <a:ea typeface="Calibri"/>
              <a:cs typeface="Times New Roman"/>
            </a:endParaRPr>
          </a:p>
          <a:p>
            <a:pPr indent="450215" algn="just">
              <a:lnSpc>
                <a:spcPct val="12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Показатель общей смертности в Псковской области выше аналогичного по Северо-Западному Федеральному округу и РФ в целом в многолетней динамики:</a:t>
            </a:r>
            <a:endParaRPr lang="ru-RU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2450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1497782"/>
              </p:ext>
            </p:extLst>
          </p:nvPr>
        </p:nvGraphicFramePr>
        <p:xfrm>
          <a:off x="1533524" y="1124744"/>
          <a:ext cx="5630764" cy="1226820"/>
        </p:xfrm>
        <a:graphic>
          <a:graphicData uri="http://schemas.openxmlformats.org/drawingml/2006/table">
            <a:tbl>
              <a:tblPr firstRow="1" firstCol="1" bandRow="1"/>
              <a:tblGrid>
                <a:gridCol w="2815382"/>
                <a:gridCol w="2815382"/>
              </a:tblGrid>
              <a:tr h="2165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Период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Смертность, человек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5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10677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5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2019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10572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5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2020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11776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5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2021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13451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6135678"/>
              </p:ext>
            </p:extLst>
          </p:nvPr>
        </p:nvGraphicFramePr>
        <p:xfrm>
          <a:off x="1533207" y="3338513"/>
          <a:ext cx="5631081" cy="1962912"/>
        </p:xfrm>
        <a:graphic>
          <a:graphicData uri="http://schemas.openxmlformats.org/drawingml/2006/table">
            <a:tbl>
              <a:tblPr firstRow="1" firstCol="1" bandRow="1"/>
              <a:tblGrid>
                <a:gridCol w="397135"/>
                <a:gridCol w="3356527"/>
                <a:gridCol w="1877419"/>
              </a:tblGrid>
              <a:tr h="3765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Основной класс причин смерти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% отношение в общей структуре смертности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Болезни системы кровообращения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66,8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Новообразования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Внешние причины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6,3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Болезни органов дыхания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5,8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Болезни органов пищеварения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5,5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Инфекционные и паразитарные болезни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76450" algn="l"/>
                        </a:tabLs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0,5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33525" y="28813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76450" algn="l"/>
              </a:tabLst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Основные классы  причин смерти:</a:t>
            </a:r>
            <a:endParaRPr kumimoji="0" lang="ru-RU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7645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659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Высокая  доля  </a:t>
            </a:r>
            <a:r>
              <a:rPr lang="ru-RU" dirty="0">
                <a:latin typeface="Times New Roman"/>
                <a:ea typeface="Times New Roman"/>
              </a:rPr>
              <a:t>населения  старшего  возраста </a:t>
            </a:r>
            <a:r>
              <a:rPr lang="ru-RU" dirty="0">
                <a:latin typeface="Times New Roman"/>
                <a:ea typeface="Arial"/>
                <a:cs typeface="Arial"/>
              </a:rPr>
              <a:t>(30,3% по сравнению с 25,6% в Российской </a:t>
            </a:r>
            <a:r>
              <a:rPr lang="ru-RU" dirty="0" smtClean="0">
                <a:latin typeface="Times New Roman"/>
                <a:ea typeface="Arial"/>
                <a:cs typeface="Arial"/>
              </a:rPr>
              <a:t>Федерации).</a:t>
            </a:r>
          </a:p>
          <a:p>
            <a:r>
              <a:rPr lang="ru-RU" dirty="0" smtClean="0">
                <a:latin typeface="Times New Roman"/>
                <a:ea typeface="Times New Roman"/>
              </a:rPr>
              <a:t>Высокая   доля  </a:t>
            </a:r>
            <a:r>
              <a:rPr lang="ru-RU" dirty="0">
                <a:latin typeface="Times New Roman"/>
                <a:ea typeface="Times New Roman"/>
              </a:rPr>
              <a:t>сельского  населения  (28,3%  по  сравнению  с  25,6%  в  РФ</a:t>
            </a:r>
            <a:r>
              <a:rPr lang="ru-RU" dirty="0" smtClean="0">
                <a:latin typeface="Times New Roman"/>
                <a:ea typeface="Times New Roman"/>
              </a:rPr>
              <a:t>).</a:t>
            </a:r>
          </a:p>
          <a:p>
            <a:r>
              <a:rPr lang="ru-RU" dirty="0">
                <a:latin typeface="Times New Roman"/>
                <a:ea typeface="Times New Roman"/>
              </a:rPr>
              <a:t>Большое  количество  малонаселенных </a:t>
            </a:r>
            <a:r>
              <a:rPr lang="ru-RU" dirty="0" smtClean="0">
                <a:latin typeface="Times New Roman"/>
                <a:ea typeface="Times New Roman"/>
              </a:rPr>
              <a:t>пунктов. 5730 </a:t>
            </a:r>
            <a:r>
              <a:rPr lang="ru-RU" dirty="0">
                <a:latin typeface="Times New Roman"/>
                <a:ea typeface="Times New Roman"/>
              </a:rPr>
              <a:t>из 8269 населенных пунктов (69,3%) имеют численность населения менее 100 человек. </a:t>
            </a:r>
            <a:endParaRPr lang="ru-RU" dirty="0" smtClean="0">
              <a:latin typeface="Times New Roman"/>
              <a:ea typeface="Times New Roman"/>
            </a:endParaRPr>
          </a:p>
          <a:p>
            <a:r>
              <a:rPr lang="ru-RU" dirty="0" smtClean="0">
                <a:latin typeface="Times New Roman"/>
                <a:ea typeface="Times New Roman"/>
              </a:rPr>
              <a:t>Основной объем населения сосредоточен в 3 районах: г. Псков и Псковский район, </a:t>
            </a:r>
            <a:r>
              <a:rPr lang="ru-RU" dirty="0" err="1" smtClean="0">
                <a:latin typeface="Times New Roman"/>
                <a:ea typeface="Times New Roman"/>
              </a:rPr>
              <a:t>г.Великие</a:t>
            </a:r>
            <a:r>
              <a:rPr lang="ru-RU" dirty="0" smtClean="0">
                <a:latin typeface="Times New Roman"/>
                <a:ea typeface="Times New Roman"/>
              </a:rPr>
              <a:t> Луки и Великолукский район и Островский район.</a:t>
            </a:r>
          </a:p>
          <a:p>
            <a:pPr marL="0" indent="0">
              <a:buNone/>
            </a:pPr>
            <a:endParaRPr lang="ru-RU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36244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Особенности развития паллиативной помощи в Псковской области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Большая роль первичной паллиативной помощи в </a:t>
            </a:r>
            <a:r>
              <a:rPr lang="ru-RU" dirty="0" err="1" smtClean="0"/>
              <a:t>т.ч</a:t>
            </a:r>
            <a:r>
              <a:rPr lang="ru-RU" dirty="0" smtClean="0"/>
              <a:t> доврачебной. ( 252 ФАП, 32 ВОП).</a:t>
            </a:r>
          </a:p>
          <a:p>
            <a:r>
              <a:rPr lang="ru-RU" dirty="0" smtClean="0"/>
              <a:t>Акцент на развитие амбулаторной паллиативной помощи в </a:t>
            </a:r>
            <a:r>
              <a:rPr lang="ru-RU" dirty="0" err="1" smtClean="0"/>
              <a:t>т.ч</a:t>
            </a:r>
            <a:r>
              <a:rPr lang="ru-RU" dirty="0" smtClean="0"/>
              <a:t>. </a:t>
            </a:r>
            <a:r>
              <a:rPr lang="ru-RU" dirty="0"/>
              <a:t>в</a:t>
            </a:r>
            <a:r>
              <a:rPr lang="ru-RU" dirty="0" smtClean="0"/>
              <a:t>ыездных форм.</a:t>
            </a:r>
          </a:p>
          <a:p>
            <a:r>
              <a:rPr lang="ru-RU" dirty="0" smtClean="0"/>
              <a:t>Концентрирование коечного фонда стационарной паллиативной помощи в районах с наибольшей численностью населения( г. Псков, г. Великие луки, г. Остров)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7873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АНАЛИЗ ТЕКУЩЕГО СОСТОЯНИЯ СИСТЕМЫ ОКАЗАНИЯ ПАЛЛИАТИВНОЙ МЕДИЦИНСКОЙ ПОМОЩИ В ПСКОВСКОЙ ОБЛАСТИ 2018-2019гг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400" dirty="0" smtClean="0"/>
              <a:t>Оценка потребности населения в паллиативной помощи осуществлена с использованием рекомендованной формулы( число умерших  взрослых в области , умноженное на коэффициент 0,67).</a:t>
            </a:r>
          </a:p>
          <a:p>
            <a:endParaRPr lang="ru-RU" sz="1400" dirty="0"/>
          </a:p>
          <a:p>
            <a:pPr marL="0" indent="0">
              <a:buNone/>
            </a:pPr>
            <a:r>
              <a:rPr lang="ru-RU" sz="1400" dirty="0" smtClean="0"/>
              <a:t>Расчетная потребность взрослых в паллиативной помощи в </a:t>
            </a:r>
            <a:r>
              <a:rPr lang="ru-RU" sz="1400" b="1" dirty="0" smtClean="0"/>
              <a:t>2018</a:t>
            </a:r>
            <a:r>
              <a:rPr lang="ru-RU" sz="1400" dirty="0" smtClean="0"/>
              <a:t>г составила </a:t>
            </a:r>
            <a:r>
              <a:rPr lang="ru-RU" sz="1400" b="1" dirty="0" smtClean="0"/>
              <a:t>7463 </a:t>
            </a:r>
            <a:r>
              <a:rPr lang="ru-RU" sz="1400" dirty="0" smtClean="0"/>
              <a:t>человека, в </a:t>
            </a:r>
            <a:r>
              <a:rPr lang="ru-RU" sz="1400" b="1" dirty="0" smtClean="0"/>
              <a:t>2019</a:t>
            </a:r>
            <a:r>
              <a:rPr lang="ru-RU" sz="1400" dirty="0" smtClean="0"/>
              <a:t>году – </a:t>
            </a:r>
            <a:r>
              <a:rPr lang="ru-RU" sz="1400" b="1" dirty="0" smtClean="0"/>
              <a:t>7153</a:t>
            </a:r>
            <a:r>
              <a:rPr lang="ru-RU" sz="1400" dirty="0" smtClean="0"/>
              <a:t> человека.</a:t>
            </a:r>
          </a:p>
          <a:p>
            <a:pPr marL="0" indent="0">
              <a:buNone/>
            </a:pPr>
            <a:r>
              <a:rPr lang="ru-RU" sz="1400" dirty="0" smtClean="0"/>
              <a:t>Оказание паллиативной помощи в амбулаторных условиях до 2020 года  являлось ответственностью участковой службы и входило в круг обязанностей участковых врачей. </a:t>
            </a:r>
          </a:p>
          <a:p>
            <a:pPr marL="0" indent="0">
              <a:buNone/>
            </a:pPr>
            <a:endParaRPr lang="ru-RU" sz="1400" dirty="0"/>
          </a:p>
          <a:p>
            <a:pPr marL="0" indent="0">
              <a:buNone/>
            </a:pPr>
            <a:r>
              <a:rPr lang="ru-RU" sz="1400" dirty="0" smtClean="0"/>
              <a:t>Специализированная паллиативная помощь  в амбулаторных условиях  была доступна  только жителям г. Пскова  онкологического профиля  и осуществлялась силами  выездной патронажной службы  ГБУЗ ПО « Хоспис имени святой Марфы-Марии». ( функционирует с 01.11.2015).</a:t>
            </a:r>
          </a:p>
        </p:txBody>
      </p:sp>
    </p:spTree>
    <p:extLst>
      <p:ext uri="{BB962C8B-B14F-4D97-AF65-F5344CB8AC3E}">
        <p14:creationId xmlns:p14="http://schemas.microsoft.com/office/powerpoint/2010/main" val="3437052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62" y="347920"/>
            <a:ext cx="8229162" cy="5778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51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400" dirty="0" smtClean="0"/>
              <a:t>Доступность лекарственных препаратов при лечении болевого синдрома при оказании паллиативной медицинской помощи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/>
              <a:t>В  назначении  наркотических анальгетиков,  согласно нормативу для расчета потребности в наркотических средствах и психотропных веществах (список II)   при оказании медицинской помощи в амбулаторных условиях,  предложенному  профильной  комиссией  МЗ  РФ,   ежегодно  нуждается  порядка   1300  пациентов. </a:t>
            </a:r>
          </a:p>
          <a:p>
            <a:r>
              <a:rPr lang="ru-RU" dirty="0"/>
              <a:t> По  состоянию  на  01.01.2020  число  пациентов,  которым  фактически  назначены  обезболивающие  препараты,  составило  969  пациентов.  Процент  пациентов,  получающих  </a:t>
            </a:r>
            <a:r>
              <a:rPr lang="ru-RU" dirty="0" err="1"/>
              <a:t>неинвазивные</a:t>
            </a:r>
            <a:r>
              <a:rPr lang="ru-RU" dirty="0"/>
              <a:t>  наркотические  аналгетики,  от  общего  числа  нуждающихся  по  итогам  2019  года  составил  38%.    </a:t>
            </a:r>
          </a:p>
          <a:p>
            <a:r>
              <a:rPr lang="ru-RU" dirty="0"/>
              <a:t>Организацией,  уполномоченной на распределение наркотических средств (далее – НС) и психотропных веществ на территории Псковской  области,  является  ГП  ПО  «Фармация». </a:t>
            </a:r>
          </a:p>
          <a:p>
            <a:pPr indent="450215" algn="just">
              <a:lnSpc>
                <a:spcPct val="125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dirty="0"/>
              <a:t>Инфраструктура аптечных организаций, в </a:t>
            </a:r>
            <a:r>
              <a:rPr lang="ru-RU" dirty="0" err="1"/>
              <a:t>т.ч</a:t>
            </a:r>
            <a:r>
              <a:rPr lang="ru-RU" dirty="0"/>
              <a:t>. производственных аптек: фактически отпуск наркотических лекарственных препаратов осуществляет 21 аптечная организация</a:t>
            </a:r>
            <a:r>
              <a:rPr lang="ru-RU" dirty="0" smtClean="0"/>
              <a:t>.</a:t>
            </a: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dirty="0" smtClean="0">
              <a:solidFill>
                <a:srgbClr val="00000A"/>
              </a:solidFill>
              <a:latin typeface="Times New Roman"/>
              <a:ea typeface="Calibri"/>
              <a:cs typeface="Times New Roman"/>
            </a:endParaRPr>
          </a:p>
          <a:p>
            <a:pPr indent="450215" algn="just">
              <a:lnSpc>
                <a:spcPct val="125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dirty="0" smtClean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С </a:t>
            </a: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2019 года приобретение обезболивающих препаратов для пациентов с ЗНО осуществляется также за счет средств субсидии федерального бюджета бюджетам субъектов Российской Федерации в целях </a:t>
            </a:r>
            <a:r>
              <a:rPr lang="ru-RU" dirty="0" err="1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софинансирования</a:t>
            </a: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 реализации государственных программ субъектов Российской Федерации, содержащих мероприятия по развитию системы паллиативной медицинской помощи.</a:t>
            </a:r>
            <a:endParaRPr lang="ru-RU" sz="2400" dirty="0">
              <a:solidFill>
                <a:srgbClr val="00000A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1423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Система учета и мониторинга паллиативной медицинской  помощи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Учет пациентов, нуждающихся в ПМП, в </a:t>
            </a:r>
            <a:r>
              <a:rPr lang="ru-RU" dirty="0" smtClean="0"/>
              <a:t>Псковской  </a:t>
            </a:r>
            <a:r>
              <a:rPr lang="ru-RU" dirty="0"/>
              <a:t>области ведется в электронном виде путем внесения данных на портал медицинского информационно-аналитического центра </a:t>
            </a:r>
            <a:r>
              <a:rPr lang="ru-RU" dirty="0" smtClean="0"/>
              <a:t>Псковской области</a:t>
            </a:r>
            <a:r>
              <a:rPr lang="ru-RU" dirty="0"/>
              <a:t>. Данные на портал вносят ответственные лица каждого </a:t>
            </a:r>
            <a:r>
              <a:rPr lang="ru-RU" dirty="0" smtClean="0"/>
              <a:t>муниципального  образования </a:t>
            </a:r>
            <a:r>
              <a:rPr lang="ru-RU" dirty="0"/>
              <a:t>области</a:t>
            </a:r>
            <a:r>
              <a:rPr lang="ru-RU" dirty="0" smtClean="0"/>
              <a:t>.</a:t>
            </a:r>
          </a:p>
          <a:p>
            <a:r>
              <a:rPr lang="ru-RU" dirty="0"/>
              <a:t>Помимо этого в персонифицированном виде ведется электронный регистр паллиативных пациентов в части нуждаемости в применении наркотических и сильнодействующих лекарственных препаратов. Регистр содержит информацию о выписанных лекарственных средствах с учетом дозировок и способа введения. </a:t>
            </a:r>
            <a:endParaRPr lang="ru-RU" dirty="0" smtClean="0"/>
          </a:p>
          <a:p>
            <a:r>
              <a:rPr lang="ru-RU" dirty="0" smtClean="0"/>
              <a:t>Мониторинг </a:t>
            </a:r>
            <a:r>
              <a:rPr lang="ru-RU" dirty="0"/>
              <a:t>оказания паллиативной медицинской помощи детям ведется на основании реестра детей, нуждающихся в паллиативной помощи, который обновляется один раз в 3 месяца. </a:t>
            </a:r>
            <a:endParaRPr lang="ru-RU" dirty="0" smtClean="0"/>
          </a:p>
          <a:p>
            <a:r>
              <a:rPr lang="ru-RU" dirty="0" smtClean="0"/>
              <a:t>Координационный </a:t>
            </a:r>
            <a:r>
              <a:rPr lang="ru-RU" dirty="0"/>
              <a:t>центр или специализированный организационно</a:t>
            </a:r>
            <a:r>
              <a:rPr lang="ru-RU" dirty="0" smtClean="0"/>
              <a:t>- методический </a:t>
            </a:r>
            <a:r>
              <a:rPr lang="ru-RU" dirty="0"/>
              <a:t>отдел по контролю качества оказания ПМП в </a:t>
            </a:r>
            <a:r>
              <a:rPr lang="ru-RU" dirty="0" smtClean="0"/>
              <a:t>Псковской области </a:t>
            </a:r>
            <a:r>
              <a:rPr lang="ru-RU" dirty="0"/>
              <a:t>не сформирован.</a:t>
            </a:r>
          </a:p>
        </p:txBody>
      </p:sp>
    </p:spTree>
    <p:extLst>
      <p:ext uri="{BB962C8B-B14F-4D97-AF65-F5344CB8AC3E}">
        <p14:creationId xmlns:p14="http://schemas.microsoft.com/office/powerpoint/2010/main" val="2840419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Маршрутизация пациентов, нуждающихся в паллиативной медицинской помощи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indent="450215" algn="just">
              <a:lnSpc>
                <a:spcPct val="125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Направление больных в медицинские организации, оказывающие </a:t>
            </a:r>
            <a:r>
              <a:rPr lang="ru-RU" dirty="0" smtClean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ПМП, </a:t>
            </a: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осуществляют:</a:t>
            </a:r>
            <a:endParaRPr lang="ru-RU" sz="2400" dirty="0">
              <a:solidFill>
                <a:srgbClr val="00000A"/>
              </a:solidFill>
              <a:ea typeface="Calibri"/>
              <a:cs typeface="Times New Roman"/>
            </a:endParaRPr>
          </a:p>
          <a:p>
            <a:pPr indent="450215" algn="just">
              <a:lnSpc>
                <a:spcPct val="125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врачи-онкологи (при ЗНО) при наличии </a:t>
            </a:r>
            <a:r>
              <a:rPr lang="ru-RU" dirty="0" err="1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гистологически</a:t>
            </a: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 верифицированного диагноза;</a:t>
            </a:r>
            <a:endParaRPr lang="ru-RU" sz="2400" dirty="0">
              <a:solidFill>
                <a:srgbClr val="00000A"/>
              </a:solidFill>
              <a:ea typeface="Calibri"/>
              <a:cs typeface="Times New Roman"/>
            </a:endParaRPr>
          </a:p>
          <a:p>
            <a:pPr indent="450215" algn="just">
              <a:lnSpc>
                <a:spcPct val="125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врачи-терапевты участковые, врачи общей практики (семейные врачи) при наличии заключения врачебной  комиссии  медицинской  организации  об </a:t>
            </a:r>
            <a:r>
              <a:rPr lang="ru-RU" dirty="0" err="1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инкурабельности</a:t>
            </a: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 (вне  зависимости от профиля заболевания) и необходимости проведения симптоматического и обезболивающего лечения</a:t>
            </a:r>
            <a:r>
              <a:rPr lang="ru-RU" dirty="0" smtClean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400" dirty="0" smtClean="0">
              <a:solidFill>
                <a:srgbClr val="00000A"/>
              </a:solidFill>
              <a:ea typeface="Calibri"/>
              <a:cs typeface="Times New Roman"/>
            </a:endParaRPr>
          </a:p>
          <a:p>
            <a:pPr indent="450215" algn="just">
              <a:lnSpc>
                <a:spcPct val="125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Сотрудники организаций  социального обслуживания  населения  при наличии тяжелых  необратимых  последствий  ОНМК  или мотивированного подозрения на </a:t>
            </a:r>
            <a:r>
              <a:rPr lang="ru-RU" dirty="0" err="1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инкурабельную</a:t>
            </a:r>
            <a:r>
              <a:rPr lang="ru-RU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 стадию ЗНО обращаются в медицинскую организацию по месту жительства пациента для решения вопроса о месте и объеме оказания ему ПМП.</a:t>
            </a:r>
            <a:endParaRPr lang="ru-RU" sz="2400" dirty="0">
              <a:solidFill>
                <a:srgbClr val="00000A"/>
              </a:solidFill>
              <a:ea typeface="Calibri"/>
              <a:cs typeface="Times New Roman"/>
            </a:endParaRPr>
          </a:p>
          <a:p>
            <a:pPr indent="450215" algn="just">
              <a:lnSpc>
                <a:spcPct val="12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Arial"/>
              </a:rPr>
              <a:t>При наличии медицинских показаний для оказания специализированной, в том числе высокотехнологичной, медицинской помощи и невозможности ее оказания в медицинской организации, оказывающей ПМП, гражданин, в том числе проживающий в стационарной организации социального обслуживания, направляется в медицинские организации, оказывающие специализированную, в том числе высокотехнологичную, медицинскую помощь соответствующего профиля.</a:t>
            </a:r>
            <a:endParaRPr lang="ru-RU" sz="2400" dirty="0">
              <a:latin typeface="Arial"/>
              <a:ea typeface="Arial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Arial"/>
              </a:rPr>
              <a:t>При возникновении угрожающих жизни состояний, требующих оказания медицинской помощи в экстренной и неотложной формах, выездная бригада скорой медицинской помощи доставляет пациента, имеющего показания к оказанию ПМП, в медицинские организации, обеспечивающие круглосуточное медицинское наблюдение и лечение.</a:t>
            </a:r>
            <a:endParaRPr lang="ru-RU" sz="2400" dirty="0">
              <a:latin typeface="Arial"/>
              <a:ea typeface="Arial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9715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>
              <a:lnSpc>
                <a:spcPct val="115000"/>
              </a:lnSpc>
              <a:spcBef>
                <a:spcPts val="1600"/>
              </a:spcBef>
              <a:spcAft>
                <a:spcPts val="400"/>
              </a:spcAft>
            </a:pPr>
            <a:r>
              <a:rPr lang="ru-RU" sz="2800" b="1" dirty="0">
                <a:solidFill>
                  <a:srgbClr val="434343"/>
                </a:solidFill>
                <a:latin typeface="Times New Roman"/>
              </a:rPr>
              <a:t>Текущее состояние развития социальной сферы в Псковской области в рамках оказания паллиативной медицинской помощи</a:t>
            </a:r>
            <a:r>
              <a:rPr lang="ru-RU" sz="2000" b="1" dirty="0">
                <a:solidFill>
                  <a:srgbClr val="434343"/>
                </a:solidFill>
                <a:latin typeface="Times New Roman"/>
              </a:rPr>
              <a:t>.</a:t>
            </a:r>
            <a:r>
              <a:rPr lang="ru-RU" sz="2000" b="1" dirty="0">
                <a:solidFill>
                  <a:srgbClr val="434343"/>
                </a:solidFill>
                <a:latin typeface="Arial"/>
              </a:rPr>
              <a:t/>
            </a:r>
            <a:br>
              <a:rPr lang="ru-RU" sz="2000" b="1" dirty="0">
                <a:solidFill>
                  <a:srgbClr val="434343"/>
                </a:solidFill>
                <a:latin typeface="Arial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2000" dirty="0">
                <a:latin typeface="Arial"/>
                <a:ea typeface="Arial"/>
              </a:rPr>
              <a:t>Всего в системе социальной защиты и социального обслуживания населения Псковской области </a:t>
            </a:r>
            <a:r>
              <a:rPr lang="ru-RU" sz="2000" dirty="0" smtClean="0">
                <a:latin typeface="Arial"/>
                <a:ea typeface="Arial"/>
              </a:rPr>
              <a:t>функционирует: </a:t>
            </a:r>
          </a:p>
          <a:p>
            <a:pPr marL="0" indent="0">
              <a:buNone/>
            </a:pPr>
            <a:r>
              <a:rPr lang="ru-RU" sz="2000" dirty="0" smtClean="0">
                <a:latin typeface="Arial"/>
                <a:ea typeface="Arial"/>
              </a:rPr>
              <a:t>- 26 </a:t>
            </a:r>
            <a:r>
              <a:rPr lang="ru-RU" sz="2000" dirty="0">
                <a:latin typeface="Arial"/>
                <a:ea typeface="Arial"/>
              </a:rPr>
              <a:t>центров социального </a:t>
            </a:r>
            <a:r>
              <a:rPr lang="ru-RU" sz="2000" dirty="0" smtClean="0">
                <a:latin typeface="Arial"/>
                <a:ea typeface="Arial"/>
              </a:rPr>
              <a:t>обслуживания</a:t>
            </a:r>
          </a:p>
          <a:p>
            <a:pPr marL="0" indent="0">
              <a:buNone/>
            </a:pPr>
            <a:r>
              <a:rPr lang="ru-RU" sz="2000" dirty="0" smtClean="0">
                <a:latin typeface="Arial"/>
                <a:ea typeface="Arial"/>
              </a:rPr>
              <a:t>- 29 </a:t>
            </a:r>
            <a:r>
              <a:rPr lang="ru-RU" sz="2000" dirty="0">
                <a:latin typeface="Arial"/>
                <a:ea typeface="Arial"/>
              </a:rPr>
              <a:t>учреждений стационарного социального обслуживания граждан пожилого возраста и инвалидов, в том числе 11 учреждений психоневрологического </a:t>
            </a:r>
            <a:r>
              <a:rPr lang="ru-RU" sz="2000" dirty="0" smtClean="0">
                <a:latin typeface="Arial"/>
                <a:ea typeface="Arial"/>
              </a:rPr>
              <a:t>профиля. 13 из этих учреждений имеют отделения милосердия.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Arial"/>
                <a:ea typeface="Arial"/>
              </a:rPr>
              <a:t>2 </a:t>
            </a:r>
            <a:r>
              <a:rPr lang="ru-RU" sz="2000" dirty="0">
                <a:latin typeface="Arial"/>
                <a:ea typeface="Arial"/>
              </a:rPr>
              <a:t>детских дома-интерната для умственно-отсталых </a:t>
            </a:r>
            <a:r>
              <a:rPr lang="ru-RU" sz="2000" dirty="0" smtClean="0">
                <a:latin typeface="Arial"/>
                <a:ea typeface="Arial"/>
              </a:rPr>
              <a:t>детей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Arial"/>
                <a:ea typeface="Arial"/>
              </a:rPr>
              <a:t> 4 </a:t>
            </a:r>
            <a:r>
              <a:rPr lang="ru-RU" sz="2000" dirty="0">
                <a:latin typeface="Arial"/>
                <a:ea typeface="Arial"/>
              </a:rPr>
              <a:t>центра помощи детям, оставшимся без попечения родителей. </a:t>
            </a:r>
            <a:endParaRPr lang="ru-RU" sz="2000" dirty="0" smtClean="0">
              <a:latin typeface="Arial"/>
              <a:ea typeface="Arial"/>
            </a:endParaRPr>
          </a:p>
          <a:p>
            <a:pPr>
              <a:buFontTx/>
              <a:buChar char="-"/>
            </a:pPr>
            <a:endParaRPr lang="ru-RU" sz="2000" dirty="0">
              <a:latin typeface="Arial"/>
            </a:endParaRPr>
          </a:p>
          <a:p>
            <a:pPr indent="450215" algn="just">
              <a:lnSpc>
                <a:spcPct val="120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sz="2000" dirty="0" smtClean="0">
                <a:latin typeface="Arial"/>
              </a:rPr>
              <a:t>В учреждениях стационарного социального обслуживания проживает 2957 человек, 583 из которых в отделениях милосердия.</a:t>
            </a:r>
            <a:r>
              <a:rPr lang="ru-RU" sz="2000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2000" dirty="0" smtClean="0">
              <a:solidFill>
                <a:srgbClr val="00000A"/>
              </a:solidFill>
              <a:latin typeface="Times New Roman"/>
              <a:ea typeface="Calibri"/>
              <a:cs typeface="Times New Roman"/>
            </a:endParaRPr>
          </a:p>
          <a:p>
            <a:pPr indent="450215" algn="just">
              <a:lnSpc>
                <a:spcPct val="120000"/>
              </a:lnSpc>
              <a:spcAft>
                <a:spcPts val="0"/>
              </a:spcAft>
              <a:tabLst>
                <a:tab pos="450215" algn="l"/>
              </a:tabLst>
            </a:pPr>
            <a:r>
              <a:rPr lang="ru-RU" sz="2000" dirty="0" smtClean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Межведомственное </a:t>
            </a:r>
            <a:r>
              <a:rPr lang="ru-RU" sz="2000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взаимодействие при оказании  ПМП реализуется на основе сотрудничества медицинских организаций и организаций социального обслуживания населения, сотрудники которых при наличии тяжелых  необратимых  последствий  ОНМК  или  мотивированного подозрения на </a:t>
            </a:r>
            <a:r>
              <a:rPr lang="ru-RU" sz="2000" dirty="0" err="1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инкурабельную</a:t>
            </a:r>
            <a:r>
              <a:rPr lang="ru-RU" sz="2000" dirty="0">
                <a:solidFill>
                  <a:srgbClr val="00000A"/>
                </a:solidFill>
                <a:latin typeface="Times New Roman"/>
                <a:ea typeface="Calibri"/>
                <a:cs typeface="Times New Roman"/>
              </a:rPr>
              <a:t> стадию ЗНО  обращаются в медицинскую организацию по месту жительства (наблюдения) пациента для решения вопроса о месте и объеме оказания ему паллиативной медицинской помощи.</a:t>
            </a:r>
            <a:endParaRPr lang="ru-RU" sz="1600" dirty="0">
              <a:solidFill>
                <a:srgbClr val="00000A"/>
              </a:solidFill>
              <a:ea typeface="Calibri"/>
              <a:cs typeface="Times New Roman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36773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indent="450215" algn="just">
              <a:lnSpc>
                <a:spcPct val="12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Arial"/>
              </a:rPr>
              <a:t>Кабинеты  ПМП  в  медицинских  организациях  Псковской  области  отсутствуют.</a:t>
            </a:r>
            <a:endParaRPr lang="ru-RU" sz="2400" dirty="0">
              <a:latin typeface="Arial"/>
              <a:ea typeface="Arial"/>
            </a:endParaRPr>
          </a:p>
          <a:p>
            <a:pPr indent="450215" algn="just">
              <a:lnSpc>
                <a:spcPct val="12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Arial"/>
              </a:rPr>
              <a:t>  </a:t>
            </a:r>
            <a:r>
              <a:rPr lang="ru-RU" dirty="0">
                <a:latin typeface="Times New Roman"/>
                <a:ea typeface="Arial"/>
              </a:rPr>
              <a:t>Выездная  патронажная  помощь   ПМП  осуществляется   только  для  взрослого  населения  и  только  в  пределах  г</a:t>
            </a:r>
            <a:r>
              <a:rPr lang="ru-RU" dirty="0" smtClean="0">
                <a:latin typeface="Times New Roman"/>
                <a:ea typeface="Arial"/>
              </a:rPr>
              <a:t>. Пскова</a:t>
            </a:r>
            <a:r>
              <a:rPr lang="ru-RU" dirty="0">
                <a:latin typeface="Times New Roman"/>
                <a:ea typeface="Arial"/>
              </a:rPr>
              <a:t>. </a:t>
            </a:r>
            <a:endParaRPr lang="ru-RU" sz="2400" dirty="0">
              <a:latin typeface="Arial"/>
              <a:ea typeface="Arial"/>
            </a:endParaRPr>
          </a:p>
          <a:p>
            <a:pPr indent="450215" algn="just">
              <a:lnSpc>
                <a:spcPct val="12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Arial"/>
              </a:rPr>
              <a:t>  </a:t>
            </a:r>
            <a:r>
              <a:rPr lang="ru-RU" dirty="0">
                <a:latin typeface="Times New Roman"/>
                <a:ea typeface="Arial"/>
              </a:rPr>
              <a:t>Весь  коечный  фонд  Хосписа  сконцентрирован  в  г</a:t>
            </a:r>
            <a:r>
              <a:rPr lang="ru-RU" dirty="0" smtClean="0">
                <a:latin typeface="Times New Roman"/>
                <a:ea typeface="Arial"/>
              </a:rPr>
              <a:t>. Пскове</a:t>
            </a:r>
            <a:r>
              <a:rPr lang="ru-RU" dirty="0">
                <a:latin typeface="Times New Roman"/>
                <a:ea typeface="Arial"/>
              </a:rPr>
              <a:t>.  </a:t>
            </a:r>
            <a:endParaRPr lang="ru-RU" sz="2400" dirty="0">
              <a:latin typeface="Arial"/>
              <a:ea typeface="Arial"/>
            </a:endParaRPr>
          </a:p>
          <a:p>
            <a:pPr indent="450215" algn="just">
              <a:lnSpc>
                <a:spcPct val="12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Arial"/>
              </a:rPr>
              <a:t>К</a:t>
            </a:r>
            <a:r>
              <a:rPr lang="ru-RU" dirty="0">
                <a:latin typeface="Times New Roman"/>
                <a:ea typeface="Arial"/>
                <a:cs typeface="Arial"/>
              </a:rPr>
              <a:t>ойки  сестринского  ухода  не  структурированы  в  отделения  сестринского  ухода,  а  распределены  в  малых  количествах  в  районных  и  межрайонных  больницах.  </a:t>
            </a:r>
            <a:endParaRPr lang="ru-RU" dirty="0" smtClean="0">
              <a:latin typeface="Times New Roman"/>
              <a:ea typeface="Arial"/>
              <a:cs typeface="Arial"/>
            </a:endParaRPr>
          </a:p>
          <a:p>
            <a:r>
              <a:rPr lang="ru-RU" dirty="0">
                <a:latin typeface="Times New Roman"/>
                <a:ea typeface="Arial"/>
                <a:cs typeface="Arial"/>
              </a:rPr>
              <a:t>Реестр пациентов, имеющих показания к оказанию ПМП, не ведется</a:t>
            </a:r>
            <a:r>
              <a:rPr lang="ru-RU" dirty="0" smtClean="0">
                <a:latin typeface="Times New Roman"/>
                <a:ea typeface="Arial"/>
                <a:cs typeface="Arial"/>
              </a:rPr>
              <a:t>.</a:t>
            </a:r>
          </a:p>
          <a:p>
            <a:r>
              <a:rPr lang="ru-RU" dirty="0">
                <a:latin typeface="Times New Roman"/>
                <a:ea typeface="Arial"/>
              </a:rPr>
              <a:t>Организация </a:t>
            </a:r>
            <a:r>
              <a:rPr lang="ru-RU" dirty="0" err="1">
                <a:latin typeface="Times New Roman"/>
                <a:ea typeface="Arial"/>
              </a:rPr>
              <a:t>нутритивной</a:t>
            </a:r>
            <a:r>
              <a:rPr lang="ru-RU" dirty="0">
                <a:latin typeface="Times New Roman"/>
                <a:ea typeface="Arial"/>
              </a:rPr>
              <a:t> поддержки при оказании паллиативной </a:t>
            </a:r>
            <a:endParaRPr lang="ru-RU" dirty="0" smtClean="0">
              <a:latin typeface="Times New Roman"/>
              <a:ea typeface="Arial"/>
            </a:endParaRPr>
          </a:p>
          <a:p>
            <a:pPr marL="0" indent="0">
              <a:buNone/>
            </a:pPr>
            <a:r>
              <a:rPr lang="ru-RU" dirty="0" smtClean="0">
                <a:latin typeface="Times New Roman"/>
                <a:ea typeface="Arial"/>
              </a:rPr>
              <a:t>медицинской </a:t>
            </a:r>
            <a:r>
              <a:rPr lang="ru-RU" dirty="0">
                <a:latin typeface="Times New Roman"/>
                <a:ea typeface="Arial"/>
              </a:rPr>
              <a:t>помощи</a:t>
            </a:r>
            <a:r>
              <a:rPr lang="ru-RU" b="1" dirty="0">
                <a:latin typeface="Times New Roman"/>
                <a:ea typeface="Arial"/>
              </a:rPr>
              <a:t>  </a:t>
            </a:r>
            <a:r>
              <a:rPr lang="ru-RU" dirty="0" smtClean="0">
                <a:latin typeface="Times New Roman"/>
                <a:ea typeface="Arial"/>
              </a:rPr>
              <a:t>в  </a:t>
            </a:r>
            <a:r>
              <a:rPr lang="ru-RU" dirty="0">
                <a:latin typeface="Times New Roman"/>
                <a:ea typeface="Arial"/>
              </a:rPr>
              <a:t>регионе системно   не  разработана.</a:t>
            </a:r>
            <a:r>
              <a:rPr lang="ru-RU" i="1" dirty="0">
                <a:latin typeface="Arial"/>
                <a:ea typeface="Arial"/>
              </a:rPr>
              <a:t/>
            </a:r>
            <a:br>
              <a:rPr lang="ru-RU" i="1" dirty="0">
                <a:latin typeface="Arial"/>
                <a:ea typeface="Arial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5430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План мероприятий по развитию паллиативной медицинской помощи 2020-2024гг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/>
                <a:ea typeface="Arial"/>
              </a:rPr>
              <a:t>1.Мероприятия по совершенствованию инфраструктуры оказания паллиативной медицинской помощи: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Оптимизация количества коек паллиативной медицинский помощи  из расчета 1 койка на 10000 взрослых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Оптимизация количества коек паллиативной медицинский помощи из расчета 1 койка на 10 000 детей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Оптимизация количества коек</a:t>
            </a:r>
            <a:r>
              <a:rPr lang="ru-RU" dirty="0" smtClean="0">
                <a:latin typeface="Times New Roman"/>
                <a:ea typeface="Arial"/>
              </a:rPr>
              <a:t> сестринского ухода для оказания паллиативной медицинской помощи из расчета 1 койка на 10 000 взрослых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/>
                <a:ea typeface="Arial"/>
              </a:rPr>
              <a:t>Создание отделений выездных патронажных паллиативной медицинской помощи из расчета 1 на 10 000 взрослых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/>
                <a:ea typeface="Arial"/>
              </a:rPr>
              <a:t>Создание отделений выездных патронажных паллиативной медицинской помощи из расчета отделений выездных патронажных паллиативной медицинской помощи из расчета 1 на 50 000 детского городского населения</a:t>
            </a:r>
          </a:p>
          <a:p>
            <a:pPr>
              <a:buFontTx/>
              <a:buChar char="-"/>
            </a:pPr>
            <a:r>
              <a:rPr lang="ru-RU" dirty="0">
                <a:latin typeface="Times New Roman"/>
                <a:ea typeface="Arial"/>
              </a:rPr>
              <a:t>Создание координационного центра по оказанию ПМП</a:t>
            </a:r>
            <a:endParaRPr lang="ru-RU" dirty="0" smtClean="0">
              <a:latin typeface="Times New Roman"/>
              <a:ea typeface="Arial"/>
            </a:endParaRPr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4944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</a:rPr>
              <a:t>План мероприятий по развитию паллиативной медицинской помощи 2020-2024г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2.Мероприятия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по кадровому обеспечению организаций, оказывающих паллиативную медицинскую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помощь</a:t>
            </a:r>
          </a:p>
          <a:p>
            <a:r>
              <a:rPr lang="ru-RU" dirty="0">
                <a:latin typeface="Times New Roman"/>
                <a:ea typeface="Arial"/>
              </a:rPr>
              <a:t>Укомплектованность кадрами медицинских организаций, оказывающих паллиативную </a:t>
            </a:r>
            <a:r>
              <a:rPr lang="ru-RU" dirty="0" smtClean="0">
                <a:latin typeface="Times New Roman"/>
                <a:ea typeface="Arial"/>
              </a:rPr>
              <a:t>специализированную </a:t>
            </a:r>
            <a:r>
              <a:rPr lang="ru-RU" dirty="0">
                <a:latin typeface="Times New Roman"/>
                <a:ea typeface="Arial"/>
              </a:rPr>
              <a:t>медицинскую </a:t>
            </a:r>
            <a:r>
              <a:rPr lang="ru-RU" dirty="0" smtClean="0">
                <a:latin typeface="Times New Roman"/>
                <a:ea typeface="Arial"/>
              </a:rPr>
              <a:t>помощь</a:t>
            </a:r>
          </a:p>
          <a:p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Обучение персонала ФАП и ВОП оказанию паллиативной медицинской помощи, применению наркотических лекарственных препаратов и психотропных лекарственных препаратов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970430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</a:rPr>
              <a:t>План мероприятий по развитию паллиативной медицинской помощи 2020-2024г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/>
                <a:ea typeface="Arial"/>
              </a:rPr>
              <a:t>3.Мероприятия </a:t>
            </a:r>
            <a:r>
              <a:rPr lang="ru-RU" b="1" dirty="0">
                <a:latin typeface="Times New Roman"/>
                <a:ea typeface="Arial"/>
              </a:rPr>
              <a:t>по повышению качества и доступности обезболивания, в том числе повышение доступности лекарственных </a:t>
            </a:r>
            <a:r>
              <a:rPr lang="ru-RU" b="1" dirty="0" smtClean="0">
                <a:latin typeface="Times New Roman"/>
                <a:ea typeface="Arial"/>
              </a:rPr>
              <a:t>препаратов </a:t>
            </a:r>
            <a:r>
              <a:rPr lang="ru-RU" b="1" dirty="0">
                <a:latin typeface="Times New Roman"/>
                <a:ea typeface="Arial"/>
              </a:rPr>
              <a:t>для лечения болевого </a:t>
            </a:r>
            <a:r>
              <a:rPr lang="ru-RU" b="1" dirty="0" smtClean="0">
                <a:latin typeface="Times New Roman"/>
                <a:ea typeface="Arial"/>
              </a:rPr>
              <a:t>синдрома</a:t>
            </a:r>
          </a:p>
          <a:p>
            <a:r>
              <a:rPr lang="ru-RU" sz="2900" dirty="0">
                <a:solidFill>
                  <a:srgbClr val="000000"/>
                </a:solidFill>
                <a:latin typeface="Arial"/>
                <a:ea typeface="Arial"/>
              </a:rPr>
              <a:t>Организация в каждой административно-территориальной единице субъекта точки отпуска (аптечные и медицинские организации) физическим лицам наркотических и психотропных лекарственных препаратов, имеющих соответствующие лицензии, предусмотренные законодательством Российской </a:t>
            </a:r>
            <a:r>
              <a:rPr lang="ru-RU" sz="2900" dirty="0" smtClean="0">
                <a:solidFill>
                  <a:srgbClr val="000000"/>
                </a:solidFill>
                <a:latin typeface="Arial"/>
                <a:ea typeface="Arial"/>
              </a:rPr>
              <a:t>Федерации</a:t>
            </a:r>
          </a:p>
          <a:p>
            <a:r>
              <a:rPr lang="ru-RU" dirty="0">
                <a:latin typeface="Times New Roman"/>
                <a:ea typeface="Arial"/>
              </a:rPr>
              <a:t>Обеспечение постоянного роста и 100 % выборки наркотических и психотропных лекарственных препаратов </a:t>
            </a:r>
            <a:r>
              <a:rPr lang="ru-RU" dirty="0" smtClean="0">
                <a:latin typeface="Times New Roman"/>
                <a:ea typeface="Arial"/>
              </a:rPr>
              <a:t>в </a:t>
            </a:r>
            <a:r>
              <a:rPr lang="ru-RU" dirty="0">
                <a:latin typeface="Times New Roman"/>
                <a:ea typeface="Arial"/>
              </a:rPr>
              <a:t>соответствии с заявленной </a:t>
            </a:r>
            <a:r>
              <a:rPr lang="ru-RU" dirty="0" smtClean="0">
                <a:latin typeface="Times New Roman"/>
                <a:ea typeface="Arial"/>
              </a:rPr>
              <a:t>потребностью.</a:t>
            </a:r>
          </a:p>
          <a:p>
            <a:r>
              <a:rPr lang="ru-RU" dirty="0" smtClean="0">
                <a:latin typeface="Times New Roman"/>
                <a:ea typeface="Arial"/>
              </a:rPr>
              <a:t> </a:t>
            </a:r>
            <a:r>
              <a:rPr lang="ru-RU" dirty="0">
                <a:latin typeface="Times New Roman"/>
                <a:ea typeface="Arial"/>
              </a:rPr>
              <a:t>Обеспечение наличия в аптечных </a:t>
            </a:r>
            <a:r>
              <a:rPr lang="ru-RU" dirty="0" smtClean="0">
                <a:latin typeface="Times New Roman"/>
                <a:ea typeface="Arial"/>
              </a:rPr>
              <a:t>и </a:t>
            </a:r>
            <a:r>
              <a:rPr lang="ru-RU" dirty="0">
                <a:latin typeface="Times New Roman"/>
                <a:ea typeface="Arial"/>
              </a:rPr>
              <a:t>медицинских организациях полной линейки зарегистрированных в Российской Федерации наркотических и лекарственных препаратов во всех лекарственных формах и дозировках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9882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</a:rPr>
              <a:t>План мероприятий по развитию паллиативной медицинской помощи 2020-2024г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 smtClean="0"/>
              <a:t>4.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 Мероприятия по оснащению медицинских организаций, оказывающих </a:t>
            </a:r>
            <a:r>
              <a:rPr lang="ru-RU" b="1" dirty="0">
                <a:latin typeface="Times New Roman"/>
                <a:ea typeface="Arial"/>
              </a:rPr>
              <a:t>паллиативную медицинскую </a:t>
            </a:r>
            <a:r>
              <a:rPr lang="ru-RU" b="1" dirty="0" smtClean="0">
                <a:latin typeface="Times New Roman"/>
                <a:ea typeface="Arial"/>
              </a:rPr>
              <a:t>помощь</a:t>
            </a:r>
          </a:p>
          <a:p>
            <a:r>
              <a:rPr lang="ru-RU" dirty="0">
                <a:solidFill>
                  <a:srgbClr val="000000"/>
                </a:solidFill>
                <a:latin typeface="Arial"/>
                <a:ea typeface="Arial"/>
              </a:rPr>
              <a:t>Обеспечение фельдшерских здравпунктов, фельдшерско-акушерских пунктов, врачебных амбулаторий укладками для оказания паллиативной первичной медицинской </a:t>
            </a:r>
            <a:r>
              <a:rPr lang="ru-RU" dirty="0" smtClean="0">
                <a:solidFill>
                  <a:srgbClr val="000000"/>
                </a:solidFill>
                <a:latin typeface="Arial"/>
                <a:ea typeface="Arial"/>
              </a:rPr>
              <a:t>помощи</a:t>
            </a:r>
          </a:p>
          <a:p>
            <a:r>
              <a:rPr lang="ru-RU" dirty="0">
                <a:solidFill>
                  <a:srgbClr val="000000"/>
                </a:solidFill>
                <a:latin typeface="Arial"/>
                <a:ea typeface="Times New Roman"/>
              </a:rPr>
              <a:t>Переоснащение/дооснащение медицинским оборудованием медицинских организаций, оказывающих паллиативную медицинскую помощь</a:t>
            </a:r>
            <a:endParaRPr lang="ru-RU" dirty="0" smtClean="0">
              <a:latin typeface="Times New Roman"/>
              <a:ea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5047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</a:rPr>
              <a:t>План мероприятий по развитию паллиативной медицинской помощи 2020-2024г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5.Мероприятия </a:t>
            </a:r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</a:rPr>
              <a:t>по развитию системы учета и мониторинга пациентов, нуждающихся в паллиативной медицинской </a:t>
            </a:r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помощи</a:t>
            </a:r>
          </a:p>
          <a:p>
            <a:r>
              <a:rPr lang="ru-RU" sz="2000" dirty="0">
                <a:latin typeface="Times New Roman"/>
                <a:ea typeface="Times New Roman"/>
              </a:rPr>
              <a:t>Создание единой базы данных (электронных реестров) пациентов, нуждающихся в оказании паллиативной медицинской помощи, интеграция в единую информационную систему здравоохранения субъекта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0465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</a:rPr>
              <a:t>План мероприятий по развитию паллиативной медицинской помощи 2020-2024г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latin typeface="Times New Roman"/>
                <a:ea typeface="Times New Roman"/>
              </a:rPr>
              <a:t>6.Мероприятия </a:t>
            </a:r>
            <a:r>
              <a:rPr lang="ru-RU" sz="2400" b="1" dirty="0">
                <a:latin typeface="Times New Roman"/>
                <a:ea typeface="Times New Roman"/>
              </a:rPr>
              <a:t>направленные на совершенствование </a:t>
            </a:r>
            <a:r>
              <a:rPr lang="ru-RU" sz="2400" b="1" dirty="0">
                <a:latin typeface="Times New Roman"/>
                <a:ea typeface="Arial"/>
              </a:rPr>
              <a:t>организации </a:t>
            </a:r>
            <a:r>
              <a:rPr lang="ru-RU" sz="2400" b="1" dirty="0" err="1">
                <a:latin typeface="Times New Roman"/>
                <a:ea typeface="Arial"/>
              </a:rPr>
              <a:t>нутритивной</a:t>
            </a:r>
            <a:r>
              <a:rPr lang="ru-RU" sz="2400" b="1" dirty="0">
                <a:latin typeface="Times New Roman"/>
                <a:ea typeface="Arial"/>
              </a:rPr>
              <a:t> поддержки при оказании паллиативной медицинской </a:t>
            </a:r>
            <a:r>
              <a:rPr lang="ru-RU" sz="2400" b="1" dirty="0" smtClean="0">
                <a:latin typeface="Times New Roman"/>
                <a:ea typeface="Arial"/>
              </a:rPr>
              <a:t>помощи</a:t>
            </a:r>
          </a:p>
          <a:p>
            <a:pPr marL="0" indent="0">
              <a:buNone/>
            </a:pPr>
            <a:r>
              <a:rPr lang="ru-RU" sz="2400" dirty="0">
                <a:latin typeface="Times New Roman"/>
                <a:ea typeface="Arial"/>
              </a:rPr>
              <a:t>Разработка и внедрение программы по организации </a:t>
            </a:r>
            <a:r>
              <a:rPr lang="ru-RU" sz="2400" dirty="0" err="1">
                <a:latin typeface="Times New Roman"/>
                <a:ea typeface="Arial"/>
              </a:rPr>
              <a:t>нутритивной</a:t>
            </a:r>
            <a:r>
              <a:rPr lang="ru-RU" sz="2400" dirty="0">
                <a:latin typeface="Times New Roman"/>
                <a:ea typeface="Arial"/>
              </a:rPr>
              <a:t> поддержки при оказании паллиативной медицинской помощи взрослым и детям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6748746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Первые результаты реализации региональной программы «Развитие системы оказания паллиативной медицинской помощи»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Открытие Центров амбулаторной онкологической помощи (ЦАОП) с возложением на них функции кабинета паллиативной помощи в г. Пскове и в г. Великие Луки. Подготовка к открытию </a:t>
            </a:r>
            <a:r>
              <a:rPr lang="ru-RU" dirty="0" err="1" smtClean="0"/>
              <a:t>ЦАОПа</a:t>
            </a:r>
            <a:r>
              <a:rPr lang="ru-RU" dirty="0" smtClean="0"/>
              <a:t> в г. Остров</a:t>
            </a:r>
          </a:p>
          <a:p>
            <a:pPr lvl="0"/>
            <a:r>
              <a:rPr lang="ru-RU" dirty="0" smtClean="0"/>
              <a:t>Оптимизация количества коек паллиативной помощи для взрослых и детей: увеличение количества коек для детей с 5 до 13.,  оформлено 2 отделения сестринского ухода на базе ГБУЗ ПО  « Псковская межрайонная больница» ( на 20 коек) и </a:t>
            </a:r>
            <a:r>
              <a:rPr lang="ru-RU" dirty="0">
                <a:solidFill>
                  <a:prstClr val="black"/>
                </a:solidFill>
              </a:rPr>
              <a:t>на базе ГБУЗ ПО </a:t>
            </a:r>
            <a:r>
              <a:rPr lang="ru-RU" dirty="0" smtClean="0">
                <a:solidFill>
                  <a:prstClr val="black"/>
                </a:solidFill>
              </a:rPr>
              <a:t> « Великолукская  </a:t>
            </a:r>
            <a:r>
              <a:rPr lang="ru-RU" dirty="0">
                <a:solidFill>
                  <a:prstClr val="black"/>
                </a:solidFill>
              </a:rPr>
              <a:t>межрайонная больница» ( на 20 </a:t>
            </a:r>
            <a:r>
              <a:rPr lang="ru-RU" dirty="0" smtClean="0">
                <a:solidFill>
                  <a:prstClr val="black"/>
                </a:solidFill>
              </a:rPr>
              <a:t>коек), увеличение количества паллиативных коек для взрослых </a:t>
            </a:r>
            <a:r>
              <a:rPr lang="ru-RU" sz="3300" dirty="0">
                <a:solidFill>
                  <a:prstClr val="black"/>
                </a:solidFill>
              </a:rPr>
              <a:t>на базе ГБУЗ ПО « Псковский госпиталь для ветеранов войн</a:t>
            </a:r>
            <a:r>
              <a:rPr lang="ru-RU" sz="3300" dirty="0" smtClean="0">
                <a:solidFill>
                  <a:prstClr val="black"/>
                </a:solidFill>
              </a:rPr>
              <a:t>». ( с 15 до 20)</a:t>
            </a:r>
            <a:endParaRPr lang="ru-RU" dirty="0" smtClean="0">
              <a:solidFill>
                <a:prstClr val="black"/>
              </a:solidFill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</a:rPr>
              <a:t>Открытие Отделения ВПС для детей, открытие отделения ВПС на базе ГБУЗ ПО « Псковский госпиталь для ветеранов войн».</a:t>
            </a:r>
          </a:p>
          <a:p>
            <a:pPr lvl="0"/>
            <a:r>
              <a:rPr lang="ru-RU" dirty="0" smtClean="0">
                <a:solidFill>
                  <a:prstClr val="black"/>
                </a:solidFill>
              </a:rPr>
              <a:t>На завершающей стадии открытие ВПС</a:t>
            </a:r>
            <a:r>
              <a:rPr lang="ru-RU" sz="3100" dirty="0" smtClean="0">
                <a:solidFill>
                  <a:prstClr val="black"/>
                </a:solidFill>
              </a:rPr>
              <a:t> </a:t>
            </a:r>
            <a:r>
              <a:rPr lang="ru-RU" sz="3100" dirty="0">
                <a:solidFill>
                  <a:prstClr val="black"/>
                </a:solidFill>
              </a:rPr>
              <a:t>базе ГБУЗ ПО  </a:t>
            </a:r>
            <a:endParaRPr lang="ru-RU" sz="31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ru-RU" sz="3100" dirty="0" smtClean="0">
                <a:solidFill>
                  <a:prstClr val="black"/>
                </a:solidFill>
              </a:rPr>
              <a:t>« </a:t>
            </a:r>
            <a:r>
              <a:rPr lang="ru-RU" sz="3100" dirty="0">
                <a:solidFill>
                  <a:prstClr val="black"/>
                </a:solidFill>
              </a:rPr>
              <a:t>Великолукская  </a:t>
            </a:r>
            <a:r>
              <a:rPr lang="ru-RU" sz="3100" dirty="0" smtClean="0">
                <a:solidFill>
                  <a:prstClr val="black"/>
                </a:solidFill>
              </a:rPr>
              <a:t>межрайонная</a:t>
            </a:r>
          </a:p>
          <a:p>
            <a:r>
              <a:rPr lang="ru-RU" sz="3100" dirty="0">
                <a:solidFill>
                  <a:prstClr val="black"/>
                </a:solidFill>
              </a:rPr>
              <a:t>Завершено Переоснащение/дооснащение медицинским оборудованием медицинских организаций, оказывающих паллиативную медицинскую помощь</a:t>
            </a:r>
          </a:p>
          <a:p>
            <a:r>
              <a:rPr lang="ru-RU" dirty="0" smtClean="0"/>
              <a:t>Налажена работа по обеспечению пациентов медицинскими изделиями в </a:t>
            </a:r>
            <a:r>
              <a:rPr lang="ru-RU" dirty="0" err="1" smtClean="0"/>
              <a:t>т.ч</a:t>
            </a:r>
            <a:r>
              <a:rPr lang="ru-RU" dirty="0" smtClean="0"/>
              <a:t>. Для респираторной поддержки на дому.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75265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2002</Words>
  <Application>Microsoft Office PowerPoint</Application>
  <PresentationFormat>Экран (4:3)</PresentationFormat>
  <Paragraphs>286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Состояние и перспективы оказания паллиативной медицинской помощи в Псковской области</vt:lpstr>
      <vt:lpstr>ОСНОВНЫЕ СТАТИСТИЧЕСКИЕ ДАННЫЕ ПСКОВСКОЙ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Особенности развития паллиативной помощи в Псковской области </vt:lpstr>
      <vt:lpstr>АНАЛИЗ ТЕКУЩЕГО СОСТОЯНИЯ СИСТЕМЫ ОКАЗАНИЯ ПАЛЛИАТИВНОЙ МЕДИЦИНСКОЙ ПОМОЩИ В ПСКОВСКОЙ ОБЛАСТИ 2018-2019гг</vt:lpstr>
      <vt:lpstr>Презентация PowerPoint</vt:lpstr>
      <vt:lpstr>Доступность лекарственных препаратов при лечении болевого синдрома при оказании паллиативной медицинской помощи</vt:lpstr>
      <vt:lpstr>Система учета и мониторинга паллиативной медицинской  помощи</vt:lpstr>
      <vt:lpstr>Маршрутизация пациентов, нуждающихся в паллиативной медицинской помощи</vt:lpstr>
      <vt:lpstr>Текущее состояние развития социальной сферы в Псковской области в рамках оказания паллиативной медицинской помощи. </vt:lpstr>
      <vt:lpstr>выводы</vt:lpstr>
      <vt:lpstr>План мероприятий по развитию паллиативной медицинской помощи 2020-2024гг</vt:lpstr>
      <vt:lpstr>План мероприятий по развитию паллиативной медицинской помощи 2020-2024г</vt:lpstr>
      <vt:lpstr>План мероприятий по развитию паллиативной медицинской помощи 2020-2024г</vt:lpstr>
      <vt:lpstr>План мероприятий по развитию паллиативной медицинской помощи 2020-2024г</vt:lpstr>
      <vt:lpstr>План мероприятий по развитию паллиативной медицинской помощи 2020-2024г</vt:lpstr>
      <vt:lpstr>План мероприятий по развитию паллиативной медицинской помощи 2020-2024г</vt:lpstr>
      <vt:lpstr>Первые результаты реализации региональной программы «Развитие системы оказания паллиативной медицинской помощи»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30</cp:revision>
  <dcterms:created xsi:type="dcterms:W3CDTF">2022-05-17T04:44:05Z</dcterms:created>
  <dcterms:modified xsi:type="dcterms:W3CDTF">2022-05-18T07:29:45Z</dcterms:modified>
</cp:coreProperties>
</file>