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80" r:id="rId3"/>
    <p:sldId id="292" r:id="rId4"/>
    <p:sldId id="29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4F68"/>
    <a:srgbClr val="08536E"/>
    <a:srgbClr val="063E52"/>
    <a:srgbClr val="62CEF4"/>
    <a:srgbClr val="38C0F0"/>
    <a:srgbClr val="7ED7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7" autoAdjust="0"/>
    <p:restoredTop sz="92635" autoAdjust="0"/>
  </p:normalViewPr>
  <p:slideViewPr>
    <p:cSldViewPr snapToGrid="0">
      <p:cViewPr varScale="1">
        <p:scale>
          <a:sx n="94" d="100"/>
          <a:sy n="94" d="100"/>
        </p:scale>
        <p:origin x="-52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7588738907636586E-2"/>
          <c:y val="0.15352021460382501"/>
          <c:w val="0.56529433820772401"/>
          <c:h val="0.76268706213266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Lbls>
            <c:dLbl>
              <c:idx val="0"/>
              <c:layout>
                <c:manualLayout>
                  <c:x val="-3.0168495791017297E-2"/>
                  <c:y val="-0.29849286518818191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8424895704274795E-2"/>
                  <c:y val="0.3166972525152171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Женщины</c:v>
                </c:pt>
                <c:pt idx="1">
                  <c:v>Мужчины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1576</c:v>
                </c:pt>
                <c:pt idx="1">
                  <c:v>1381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FD0-F14A-9830-6530F596297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401">
          <a:noFill/>
        </a:ln>
      </c:spPr>
    </c:plotArea>
    <c:legend>
      <c:legendPos val="r"/>
      <c:layout>
        <c:manualLayout>
          <c:xMode val="edge"/>
          <c:yMode val="edge"/>
          <c:x val="0.53816048272504902"/>
          <c:y val="0.50521269821982606"/>
          <c:w val="0.45685279187817257"/>
          <c:h val="0.33547491782033378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2"/>
            </a:pPr>
            <a:r>
              <a:rPr lang="ru-RU" sz="1602" dirty="0"/>
              <a:t>Мужчины  1381 чел.</a:t>
            </a:r>
          </a:p>
        </c:rich>
      </c:tx>
      <c:layout>
        <c:manualLayout>
          <c:xMode val="edge"/>
          <c:yMode val="edge"/>
          <c:x val="0.60508319471135719"/>
          <c:y val="1.2598425196850394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Мужчины - 1381 чел.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3.2053075854282298E-2"/>
                  <c:y val="8.4816169632339258E-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5,8%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1"/>
              <c:layout>
                <c:manualLayout>
                  <c:x val="-2.5947001638007311E-2"/>
                  <c:y val="0.2101065162130324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42,9%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2"/>
              <c:layout>
                <c:manualLayout>
                  <c:x val="-1.0635816749078656E-2"/>
                  <c:y val="0.1122078244156488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44,1%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3"/>
              <c:layout>
                <c:manualLayout>
                  <c:x val="-7.095654498193435E-2"/>
                  <c:y val="-9.9051398102796197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3,1%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/>
                      <a:t>3,2%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5"/>
              <c:layout>
                <c:manualLayout>
                  <c:x val="1.0208860438445384E-2"/>
                  <c:y val="-1.269266538533077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0,2%</a:t>
                    </a:r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от 18 до 35 лет</c:v>
                </c:pt>
                <c:pt idx="1">
                  <c:v>от 36 до 59</c:v>
                </c:pt>
                <c:pt idx="2">
                  <c:v>от 60 до 74</c:v>
                </c:pt>
                <c:pt idx="3">
                  <c:v>от 75 до 79</c:v>
                </c:pt>
                <c:pt idx="4">
                  <c:v>от 80 до 89</c:v>
                </c:pt>
                <c:pt idx="5">
                  <c:v>старше 90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80</c:v>
                </c:pt>
                <c:pt idx="1">
                  <c:v>593</c:v>
                </c:pt>
                <c:pt idx="2">
                  <c:v>609</c:v>
                </c:pt>
                <c:pt idx="3">
                  <c:v>43</c:v>
                </c:pt>
                <c:pt idx="4">
                  <c:v>44</c:v>
                </c:pt>
                <c:pt idx="5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E6-224C-B70D-619DF800B84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от 18 до 35 лет</c:v>
                </c:pt>
                <c:pt idx="1">
                  <c:v>от 36 до 59</c:v>
                </c:pt>
                <c:pt idx="2">
                  <c:v>от 60 до 74</c:v>
                </c:pt>
                <c:pt idx="3">
                  <c:v>от 75 до 79</c:v>
                </c:pt>
                <c:pt idx="4">
                  <c:v>от 80 до 89</c:v>
                </c:pt>
                <c:pt idx="5">
                  <c:v>старше 90</c:v>
                </c:pt>
              </c:strCache>
            </c:strRef>
          </c:cat>
          <c:val>
            <c:numRef>
              <c:f>Лист1!$C$2:$C$7</c:f>
              <c:numCache>
                <c:formatCode>0.0</c:formatCode>
                <c:ptCount val="6"/>
                <c:pt idx="0">
                  <c:v>5.792903692976104</c:v>
                </c:pt>
                <c:pt idx="1">
                  <c:v>42.939898624185375</c:v>
                </c:pt>
                <c:pt idx="2">
                  <c:v>44.098479362780594</c:v>
                </c:pt>
                <c:pt idx="3">
                  <c:v>3.1136857349746561</c:v>
                </c:pt>
                <c:pt idx="4">
                  <c:v>3.1860970311368573</c:v>
                </c:pt>
                <c:pt idx="5">
                  <c:v>0.21723388848660391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E6-224C-B70D-619DF800B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27">
          <a:noFill/>
        </a:ln>
      </c:spPr>
    </c:plotArea>
    <c:legend>
      <c:legendPos val="r"/>
      <c:legendEntry>
        <c:idx val="2"/>
        <c:txPr>
          <a:bodyPr/>
          <a:lstStyle/>
          <a:p>
            <a:pPr>
              <a:defRPr sz="1101"/>
            </a:pPr>
            <a:endParaRPr lang="ru-RU"/>
          </a:p>
        </c:txPr>
      </c:legendEntry>
      <c:layout>
        <c:manualLayout>
          <c:xMode val="edge"/>
          <c:yMode val="edge"/>
          <c:x val="0.69212410501193322"/>
          <c:y val="0.22169811320754718"/>
          <c:w val="0.21574452401858543"/>
          <c:h val="0.7051527063054126"/>
        </c:manualLayout>
      </c:layout>
      <c:overlay val="0"/>
      <c:txPr>
        <a:bodyPr/>
        <a:lstStyle/>
        <a:p>
          <a:pPr>
            <a:defRPr sz="1051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562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599"/>
            </a:pPr>
            <a:r>
              <a:rPr lang="ru-RU" dirty="0"/>
              <a:t>Женщины  1576 чел.</a:t>
            </a:r>
          </a:p>
        </c:rich>
      </c:tx>
      <c:layout>
        <c:manualLayout>
          <c:xMode val="edge"/>
          <c:yMode val="edge"/>
          <c:x val="0.55990973922230003"/>
          <c:y val="1.2578616352201259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Женщины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  <c:explosion val="21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3.8978614589562609E-2"/>
                  <c:y val="-4.471351458426187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3,8%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1"/>
              <c:layout>
                <c:manualLayout>
                  <c:x val="-3.6918962471671794E-5"/>
                  <c:y val="-5.22002674194027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24%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2"/>
              <c:layout>
                <c:manualLayout>
                  <c:x val="-7.841181926098785E-2"/>
                  <c:y val="-7.717426831080077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61%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3"/>
              <c:layout>
                <c:manualLayout>
                  <c:x val="-6.1525552384762122E-2"/>
                  <c:y val="-1.872480562571187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4,8%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4"/>
              <c:layout>
                <c:manualLayout>
                  <c:x val="-6.9520231997137359E-3"/>
                  <c:y val="-9.282424602585054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6,2%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5"/>
              <c:layout>
                <c:manualLayout>
                  <c:x val="1.7888454426177897E-3"/>
                  <c:y val="-9.345565294904174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от 18 до 35 лет</c:v>
                </c:pt>
                <c:pt idx="1">
                  <c:v>от 36 до 59</c:v>
                </c:pt>
                <c:pt idx="2">
                  <c:v>от 60 до 74</c:v>
                </c:pt>
                <c:pt idx="3">
                  <c:v>от 75 до 79</c:v>
                </c:pt>
                <c:pt idx="4">
                  <c:v>от 80 до 90</c:v>
                </c:pt>
                <c:pt idx="5">
                  <c:v>старше 90 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60</c:v>
                </c:pt>
                <c:pt idx="1">
                  <c:v>379</c:v>
                </c:pt>
                <c:pt idx="2">
                  <c:v>961</c:v>
                </c:pt>
                <c:pt idx="3">
                  <c:v>76</c:v>
                </c:pt>
                <c:pt idx="4">
                  <c:v>97</c:v>
                </c:pt>
                <c:pt idx="5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4B7-B34F-A7EA-BB8AD027CF4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от 18 до 35 лет</c:v>
                </c:pt>
                <c:pt idx="1">
                  <c:v>от 36 до 59</c:v>
                </c:pt>
                <c:pt idx="2">
                  <c:v>от 60 до 74</c:v>
                </c:pt>
                <c:pt idx="3">
                  <c:v>от 75 до 79</c:v>
                </c:pt>
                <c:pt idx="4">
                  <c:v>от 80 до 90</c:v>
                </c:pt>
                <c:pt idx="5">
                  <c:v>старше 90 </c:v>
                </c:pt>
              </c:strCache>
            </c:strRef>
          </c:cat>
          <c:val>
            <c:numRef>
              <c:f>Лист1!$C$2:$C$7</c:f>
              <c:numCache>
                <c:formatCode>0.0</c:formatCode>
                <c:ptCount val="6"/>
                <c:pt idx="0">
                  <c:v>3.8071065989847721</c:v>
                </c:pt>
                <c:pt idx="1">
                  <c:v>24.04822335025381</c:v>
                </c:pt>
                <c:pt idx="2">
                  <c:v>60.977157360406089</c:v>
                </c:pt>
                <c:pt idx="3">
                  <c:v>4.8223350253807107</c:v>
                </c:pt>
                <c:pt idx="4">
                  <c:v>6.1548223350253801</c:v>
                </c:pt>
                <c:pt idx="5">
                  <c:v>0.95177664974619303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4B7-B34F-A7EA-BB8AD027CF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92">
          <a:noFill/>
        </a:ln>
      </c:spPr>
    </c:plotArea>
    <c:legend>
      <c:legendPos val="r"/>
      <c:layout>
        <c:manualLayout>
          <c:xMode val="edge"/>
          <c:yMode val="edge"/>
          <c:x val="0.64766839378238339"/>
          <c:y val="0.21698113207547171"/>
          <c:w val="0.2371659541955374"/>
          <c:h val="0.65458098522934527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1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Инвалиды </a:t>
            </a:r>
            <a:r>
              <a:rPr lang="ru-RU" baseline="0" dirty="0"/>
              <a:t>  </a:t>
            </a:r>
            <a:endParaRPr lang="ru-RU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численность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6.5643098269843894E-2"/>
                  <c:y val="-0.27325760764789203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55,0</a:t>
                    </a:r>
                    <a:r>
                      <a:rPr lang="en-US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1"/>
              <c:layout>
                <c:manualLayout>
                  <c:x val="3.1683256309989333E-2"/>
                  <c:y val="-0.11514344596660629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40,9</a:t>
                    </a:r>
                    <a:r>
                      <a:rPr lang="en-US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/>
                      <a:t>1,6</a:t>
                    </a:r>
                    <a:r>
                      <a:rPr lang="en-US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Инвалиды 1 группы</c:v>
                </c:pt>
                <c:pt idx="1">
                  <c:v>Инвалиды 2 группы</c:v>
                </c:pt>
                <c:pt idx="2">
                  <c:v>Инвалиды 3 группы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1113</c:v>
                </c:pt>
                <c:pt idx="1">
                  <c:v>827</c:v>
                </c:pt>
                <c:pt idx="2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9ED-3240-9AFB-8BF2C0F5FB0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Инвалиды 1 группы</c:v>
                </c:pt>
                <c:pt idx="1">
                  <c:v>Инвалиды 2 группы</c:v>
                </c:pt>
                <c:pt idx="2">
                  <c:v>Инвалиды 3 группы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55</c:v>
                </c:pt>
                <c:pt idx="1">
                  <c:v>40.9</c:v>
                </c:pt>
                <c:pt idx="2">
                  <c:v>1.6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9ED-3240-9AFB-8BF2C0F5FB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hPercent val="6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9.7007581506562204E-2"/>
          <c:w val="0.97383236368706505"/>
          <c:h val="0.524047396938247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explosion val="36"/>
          </c:dPt>
          <c:dPt>
            <c:idx val="1"/>
            <c:bubble3D val="0"/>
          </c:dPt>
          <c:dLbls>
            <c:dLbl>
              <c:idx val="0"/>
              <c:layout>
                <c:manualLayout>
                  <c:x val="-0.12474501289980125"/>
                  <c:y val="-5.597013487618693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1023080768803467"/>
                  <c:y val="-0.1204563945776838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"лежачие"</c:v>
                </c:pt>
                <c:pt idx="1">
                  <c:v>остальные получатели услуг 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8.5999999999999993E-2</c:v>
                </c:pt>
                <c:pt idx="1">
                  <c:v>0.91400000000000003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934-C24F-AF9A-F59E8E0609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4647931942555294"/>
          <c:y val="0.63027473216542007"/>
          <c:w val="0.51983128901512143"/>
          <c:h val="0.20232277084462374"/>
        </c:manualLayout>
      </c:layout>
      <c:overlay val="0"/>
      <c:txPr>
        <a:bodyPr rot="0" vert="horz"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0E95B-E39D-4CDC-AF61-2AB4AF639BF6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C59C4-6B75-4ABC-A28B-B24045772F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274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4039F8-6CFC-4485-BCCE-D0DDC3CAC6D5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tx2"/>
                </a:solidFill>
              </a:defRPr>
            </a:lvl1pPr>
            <a:lvl2pPr marL="544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36012-C1A3-4E9A-B22A-C1BE59240132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1"/>
            <a:ext cx="9567135" cy="1793167"/>
          </a:xfrm>
          <a:effectLst/>
        </p:spPr>
        <p:txBody>
          <a:bodyPr>
            <a:noAutofit/>
          </a:bodyPr>
          <a:lstStyle>
            <a:lvl1pPr marL="762032" indent="-544309" algn="l">
              <a:defRPr sz="6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386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BD061-EF89-42D9-8AF1-137A065DE5FF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682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5467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5443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1088617" indent="0">
              <a:buNone/>
              <a:defRPr sz="1933">
                <a:solidFill>
                  <a:schemeClr val="tx1">
                    <a:tint val="75000"/>
                  </a:schemeClr>
                </a:solidFill>
              </a:defRPr>
            </a:lvl3pPr>
            <a:lvl4pPr marL="1632926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4pPr>
            <a:lvl5pPr marL="2177234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5pPr>
            <a:lvl6pPr marL="2721543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6pPr>
            <a:lvl7pPr marL="3265851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7pPr>
            <a:lvl8pPr marL="381016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8pPr>
            <a:lvl9pPr marL="4354468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12CB-90E3-40B8-9FB6-0EE27A991D07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493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5A1FD-AFAD-49ED-8031-6C9EC4D60DFD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552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867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44309" indent="0">
              <a:buNone/>
              <a:defRPr sz="2400" b="1"/>
            </a:lvl2pPr>
            <a:lvl3pPr marL="1088617" indent="0">
              <a:buNone/>
              <a:defRPr sz="2133" b="1"/>
            </a:lvl3pPr>
            <a:lvl4pPr marL="1632926" indent="0">
              <a:buNone/>
              <a:defRPr sz="1933" b="1"/>
            </a:lvl4pPr>
            <a:lvl5pPr marL="2177234" indent="0">
              <a:buNone/>
              <a:defRPr sz="1933" b="1"/>
            </a:lvl5pPr>
            <a:lvl6pPr marL="2721543" indent="0">
              <a:buNone/>
              <a:defRPr sz="1933" b="1"/>
            </a:lvl6pPr>
            <a:lvl7pPr marL="3265851" indent="0">
              <a:buNone/>
              <a:defRPr sz="1933" b="1"/>
            </a:lvl7pPr>
            <a:lvl8pPr marL="3810160" indent="0">
              <a:buNone/>
              <a:defRPr sz="1933" b="1"/>
            </a:lvl8pPr>
            <a:lvl9pPr marL="4354468" indent="0">
              <a:buNone/>
              <a:defRPr sz="19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1933"/>
            </a:lvl3pPr>
            <a:lvl4pPr>
              <a:defRPr sz="1933"/>
            </a:lvl4pPr>
            <a:lvl5pPr>
              <a:defRPr sz="1933"/>
            </a:lvl5pPr>
            <a:lvl6pPr>
              <a:defRPr sz="1933"/>
            </a:lvl6pPr>
            <a:lvl7pPr>
              <a:defRPr sz="1933"/>
            </a:lvl7pPr>
            <a:lvl8pPr>
              <a:defRPr sz="1933"/>
            </a:lvl8pPr>
            <a:lvl9pPr>
              <a:defRPr sz="19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867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44309" indent="0">
              <a:buNone/>
              <a:defRPr sz="2400" b="1"/>
            </a:lvl2pPr>
            <a:lvl3pPr marL="1088617" indent="0">
              <a:buNone/>
              <a:defRPr sz="2133" b="1"/>
            </a:lvl3pPr>
            <a:lvl4pPr marL="1632926" indent="0">
              <a:buNone/>
              <a:defRPr sz="1933" b="1"/>
            </a:lvl4pPr>
            <a:lvl5pPr marL="2177234" indent="0">
              <a:buNone/>
              <a:defRPr sz="1933" b="1"/>
            </a:lvl5pPr>
            <a:lvl6pPr marL="2721543" indent="0">
              <a:buNone/>
              <a:defRPr sz="1933" b="1"/>
            </a:lvl6pPr>
            <a:lvl7pPr marL="3265851" indent="0">
              <a:buNone/>
              <a:defRPr sz="1933" b="1"/>
            </a:lvl7pPr>
            <a:lvl8pPr marL="3810160" indent="0">
              <a:buNone/>
              <a:defRPr sz="1933" b="1"/>
            </a:lvl8pPr>
            <a:lvl9pPr marL="4354468" indent="0">
              <a:buNone/>
              <a:defRPr sz="1933" b="1"/>
            </a:lvl9pPr>
          </a:lstStyle>
          <a:p>
            <a:pPr marL="0" lvl="0" indent="0" algn="ctr" defTabSz="1088617" rtl="0" eaLnBrk="1" latinLnBrk="0" hangingPunct="1">
              <a:spcBef>
                <a:spcPct val="20000"/>
              </a:spcBef>
              <a:spcAft>
                <a:spcPts val="357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2133"/>
            </a:lvl1pPr>
            <a:lvl2pPr>
              <a:defRPr sz="2133"/>
            </a:lvl2pPr>
            <a:lvl3pPr>
              <a:defRPr sz="1933"/>
            </a:lvl3pPr>
            <a:lvl4pPr>
              <a:defRPr sz="1933"/>
            </a:lvl4pPr>
            <a:lvl5pPr>
              <a:defRPr sz="1933"/>
            </a:lvl5pPr>
            <a:lvl6pPr>
              <a:defRPr sz="1933"/>
            </a:lvl6pPr>
            <a:lvl7pPr>
              <a:defRPr sz="1933"/>
            </a:lvl7pPr>
            <a:lvl8pPr>
              <a:defRPr sz="1933"/>
            </a:lvl8pPr>
            <a:lvl9pPr>
              <a:defRPr sz="193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F3B8-289E-4F6F-A60D-398F16D1D4C9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483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C7A60-275C-4A3D-94FB-40704AC9086C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137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592B5-8C3D-4F59-8740-9E3AA633B7B2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5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72154" indent="-272154" algn="l">
              <a:defRPr sz="3334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600"/>
            </a:lvl1pPr>
            <a:lvl2pPr>
              <a:defRPr sz="2400"/>
            </a:lvl2pPr>
            <a:lvl3pPr>
              <a:defRPr sz="2133"/>
            </a:lvl3pPr>
            <a:lvl4pPr>
              <a:defRPr sz="1933"/>
            </a:lvl4pPr>
            <a:lvl5pPr>
              <a:defRPr sz="16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667"/>
            </a:lvl1pPr>
            <a:lvl2pPr marL="544309" indent="0">
              <a:buNone/>
              <a:defRPr sz="1400"/>
            </a:lvl2pPr>
            <a:lvl3pPr marL="1088617" indent="0">
              <a:buNone/>
              <a:defRPr sz="1200"/>
            </a:lvl3pPr>
            <a:lvl4pPr marL="1632926" indent="0">
              <a:buNone/>
              <a:defRPr sz="1067"/>
            </a:lvl4pPr>
            <a:lvl5pPr marL="2177234" indent="0">
              <a:buNone/>
              <a:defRPr sz="1067"/>
            </a:lvl5pPr>
            <a:lvl6pPr marL="2721543" indent="0">
              <a:buNone/>
              <a:defRPr sz="1067"/>
            </a:lvl6pPr>
            <a:lvl7pPr marL="3265851" indent="0">
              <a:buNone/>
              <a:defRPr sz="1067"/>
            </a:lvl7pPr>
            <a:lvl8pPr marL="3810160" indent="0">
              <a:buNone/>
              <a:defRPr sz="1067"/>
            </a:lvl8pPr>
            <a:lvl9pPr marL="4354468" indent="0">
              <a:buNone/>
              <a:defRPr sz="10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151E4-B0EC-464C-839B-8FA6ACE7156E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897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400"/>
            </a:lvl1pPr>
            <a:lvl2pPr marL="544309" indent="0">
              <a:buNone/>
              <a:defRPr sz="3334"/>
            </a:lvl2pPr>
            <a:lvl3pPr marL="1088617" indent="0">
              <a:buNone/>
              <a:defRPr sz="2867"/>
            </a:lvl3pPr>
            <a:lvl4pPr marL="1632926" indent="0">
              <a:buNone/>
              <a:defRPr sz="2400"/>
            </a:lvl4pPr>
            <a:lvl5pPr marL="2177234" indent="0">
              <a:buNone/>
              <a:defRPr sz="2400"/>
            </a:lvl5pPr>
            <a:lvl6pPr marL="2721543" indent="0">
              <a:buNone/>
              <a:defRPr sz="2400"/>
            </a:lvl6pPr>
            <a:lvl7pPr marL="3265851" indent="0">
              <a:buNone/>
              <a:defRPr sz="2400"/>
            </a:lvl7pPr>
            <a:lvl8pPr marL="3810160" indent="0">
              <a:buNone/>
              <a:defRPr sz="2400"/>
            </a:lvl8pPr>
            <a:lvl9pPr marL="4354468" indent="0">
              <a:buNone/>
              <a:defRPr sz="24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217724" indent="-217724">
              <a:buFont typeface="Georgia" pitchFamily="18" charset="0"/>
              <a:buChar char="*"/>
              <a:defRPr sz="1933"/>
            </a:lvl1pPr>
            <a:lvl2pPr marL="544309" indent="0">
              <a:buNone/>
              <a:defRPr sz="1400"/>
            </a:lvl2pPr>
            <a:lvl3pPr marL="1088617" indent="0">
              <a:buNone/>
              <a:defRPr sz="1200"/>
            </a:lvl3pPr>
            <a:lvl4pPr marL="1632926" indent="0">
              <a:buNone/>
              <a:defRPr sz="1067"/>
            </a:lvl4pPr>
            <a:lvl5pPr marL="2177234" indent="0">
              <a:buNone/>
              <a:defRPr sz="1067"/>
            </a:lvl5pPr>
            <a:lvl6pPr marL="2721543" indent="0">
              <a:buNone/>
              <a:defRPr sz="1067"/>
            </a:lvl6pPr>
            <a:lvl7pPr marL="3265851" indent="0">
              <a:buNone/>
              <a:defRPr sz="1067"/>
            </a:lvl7pPr>
            <a:lvl8pPr marL="3810160" indent="0">
              <a:buNone/>
              <a:defRPr sz="1067"/>
            </a:lvl8pPr>
            <a:lvl9pPr marL="4354468" indent="0">
              <a:buNone/>
              <a:defRPr sz="106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617E9-F962-49EB-94FE-AFCD1C089221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5467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35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EEAB1-513F-4396-AC18-3DCFFB3ED56C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132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A488-0BFD-460C-BF98-0253693D8E54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239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6" tIns="54428" rIns="108856" bIns="54428" rtlCol="0" anchor="ctr"/>
          <a:lstStyle/>
          <a:p>
            <a:pPr algn="ctr" defTabSz="609626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163284" tIns="81642" rIns="163284" bIns="81642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163284" tIns="81642" rIns="163284" bIns="81642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163284" tIns="81642" rIns="163284" bIns="81642" rtlCol="0" anchor="ctr"/>
          <a:lstStyle>
            <a:lvl1pPr algn="r">
              <a:defRPr sz="1333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defTabSz="609626"/>
            <a:fld id="{C879703E-21BC-42DD-9083-D34664E1ED7E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609626"/>
              <a:t>11/9/2022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163284" tIns="81642" rIns="163284" bIns="81642" rtlCol="0" anchor="ctr"/>
          <a:lstStyle>
            <a:lvl1pPr algn="l">
              <a:defRPr sz="1333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defTabSz="609626"/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163284" tIns="81642" rIns="163284" bIns="81642" rtlCol="0" anchor="ctr"/>
          <a:lstStyle>
            <a:lvl1pPr algn="ctr"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defTabSz="609626"/>
            <a:fld id="{B6F15528-21DE-4FAA-801E-634DDDAF4B2B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609626"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898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marL="381016" indent="-381016" algn="r" defTabSz="1088617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5467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2154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53170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79756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1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306341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9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54698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81283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340527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721543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080787" indent="-217724" algn="l" defTabSz="1088617" rtl="0" eaLnBrk="1" latinLnBrk="0" hangingPunct="1">
        <a:spcBef>
          <a:spcPct val="20000"/>
        </a:spcBef>
        <a:spcAft>
          <a:spcPts val="357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4309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8617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32926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77234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21543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65851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810160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54468" algn="l" defTabSz="1088617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олилиния: фигура 9">
            <a:extLst>
              <a:ext uri="{FF2B5EF4-FFF2-40B4-BE49-F238E27FC236}">
                <a16:creationId xmlns:a16="http://schemas.microsoft.com/office/drawing/2014/main" xmlns="" id="{93430012-BA3A-4636-B839-750794681A1D}"/>
              </a:ext>
            </a:extLst>
          </p:cNvPr>
          <p:cNvSpPr/>
          <p:nvPr/>
        </p:nvSpPr>
        <p:spPr>
          <a:xfrm>
            <a:off x="-146392" y="1965161"/>
            <a:ext cx="7198679" cy="2530106"/>
          </a:xfrm>
          <a:custGeom>
            <a:avLst/>
            <a:gdLst>
              <a:gd name="connsiteX0" fmla="*/ 0 w 7780845"/>
              <a:gd name="connsiteY0" fmla="*/ 0 h 2530106"/>
              <a:gd name="connsiteX1" fmla="*/ 7780845 w 7780845"/>
              <a:gd name="connsiteY1" fmla="*/ 0 h 2530106"/>
              <a:gd name="connsiteX2" fmla="*/ 6620089 w 7780845"/>
              <a:gd name="connsiteY2" fmla="*/ 2530106 h 2530106"/>
              <a:gd name="connsiteX3" fmla="*/ 0 w 7780845"/>
              <a:gd name="connsiteY3" fmla="*/ 2530106 h 253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0845" h="2530106">
                <a:moveTo>
                  <a:pt x="0" y="0"/>
                </a:moveTo>
                <a:lnTo>
                  <a:pt x="7780845" y="0"/>
                </a:lnTo>
                <a:lnTo>
                  <a:pt x="6620089" y="2530106"/>
                </a:lnTo>
                <a:lnTo>
                  <a:pt x="0" y="253010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7714" y="1975397"/>
            <a:ext cx="647046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Паллиативная медицинская помощь и социальная </a:t>
            </a:r>
            <a:r>
              <a:rPr lang="ru-RU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 </a:t>
            </a:r>
            <a:r>
              <a:rPr lang="ru-R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стационарных организациях социального обслуживания </a:t>
            </a:r>
            <a:r>
              <a:rPr lang="ru-RU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Чувашской Республики</a:t>
            </a:r>
            <a:endParaRPr lang="ru-R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940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трелка вниз 39"/>
          <p:cNvSpPr/>
          <p:nvPr/>
        </p:nvSpPr>
        <p:spPr>
          <a:xfrm rot="1609463">
            <a:off x="643467" y="2460625"/>
            <a:ext cx="381000" cy="450850"/>
          </a:xfrm>
          <a:prstGeom prst="down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" name="Стрелка вниз 40"/>
          <p:cNvSpPr/>
          <p:nvPr/>
        </p:nvSpPr>
        <p:spPr>
          <a:xfrm rot="20094047">
            <a:off x="2576857" y="2535238"/>
            <a:ext cx="381000" cy="400050"/>
          </a:xfrm>
          <a:prstGeom prst="down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27051" y="1196975"/>
            <a:ext cx="2070099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801553" y="1196975"/>
            <a:ext cx="2385590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31884" y="1190261"/>
            <a:ext cx="2495549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957802" y="1190261"/>
            <a:ext cx="2249228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44" name="TextBox 14"/>
          <p:cNvSpPr txBox="1">
            <a:spLocks noChangeArrowheads="1"/>
          </p:cNvSpPr>
          <p:nvPr/>
        </p:nvSpPr>
        <p:spPr bwMode="auto">
          <a:xfrm>
            <a:off x="1102785" y="1341438"/>
            <a:ext cx="1494366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ЦЕНТРЫ </a:t>
            </a:r>
          </a:p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СОЦИАЛЬНОГО ОБСЛУЖИВАНИЯ НАСЕЛЕНИЯ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98099" y="1280977"/>
            <a:ext cx="228904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100" b="1" cap="all" dirty="0">
                <a:solidFill>
                  <a:srgbClr val="C00000"/>
                </a:solidFill>
              </a:rPr>
              <a:t>центр социальной адаптации для лиц  без определенного места жительства </a:t>
            </a:r>
          </a:p>
        </p:txBody>
      </p:sp>
      <p:sp>
        <p:nvSpPr>
          <p:cNvPr id="14346" name="TextBox 16"/>
          <p:cNvSpPr txBox="1">
            <a:spLocks noChangeArrowheads="1"/>
          </p:cNvSpPr>
          <p:nvPr/>
        </p:nvSpPr>
        <p:spPr bwMode="auto">
          <a:xfrm>
            <a:off x="5548842" y="1290842"/>
            <a:ext cx="211243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СТАЦИОНАРНЫЕ ОРГАНИЗАЦИИ</a:t>
            </a:r>
          </a:p>
          <a:p>
            <a:pPr algn="ctr" eaLnBrk="1" hangingPunct="1"/>
            <a:endParaRPr lang="ru-RU" altLang="ru-RU" sz="1100" b="1" dirty="0">
              <a:solidFill>
                <a:srgbClr val="C00000"/>
              </a:solidFill>
            </a:endParaRPr>
          </a:p>
          <a:p>
            <a:pPr algn="ctr" eaLnBrk="1" hangingPunct="1"/>
            <a:endParaRPr lang="ru-RU" altLang="ru-RU" sz="1100" b="1" dirty="0">
              <a:solidFill>
                <a:srgbClr val="C00000"/>
              </a:solidFill>
            </a:endParaRPr>
          </a:p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                 </a:t>
            </a:r>
            <a:r>
              <a:rPr lang="ru-RU" altLang="ru-RU" sz="1100" b="1" dirty="0"/>
              <a:t>2389  мест</a:t>
            </a:r>
          </a:p>
          <a:p>
            <a:pPr algn="ctr" eaLnBrk="1" hangingPunct="1"/>
            <a:endParaRPr lang="ru-RU" altLang="ru-RU" sz="1100" b="1" dirty="0">
              <a:solidFill>
                <a:srgbClr val="C00000"/>
              </a:solidFill>
            </a:endParaRPr>
          </a:p>
        </p:txBody>
      </p:sp>
      <p:sp>
        <p:nvSpPr>
          <p:cNvPr id="14347" name="TextBox 17"/>
          <p:cNvSpPr txBox="1">
            <a:spLocks noChangeArrowheads="1"/>
          </p:cNvSpPr>
          <p:nvPr/>
        </p:nvSpPr>
        <p:spPr bwMode="auto">
          <a:xfrm>
            <a:off x="8150323" y="1282068"/>
            <a:ext cx="1946311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ОРГАНИЗАЦИИ  </a:t>
            </a:r>
          </a:p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СОЦИАЛЬНОГО ОБСЛУЖИВАНИЯ </a:t>
            </a:r>
          </a:p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СЕМЬИ И ДЕТЕЙ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010293" y="2473317"/>
            <a:ext cx="2239722" cy="201453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49" name="TextBox 36"/>
          <p:cNvSpPr txBox="1">
            <a:spLocks noChangeArrowheads="1"/>
          </p:cNvSpPr>
          <p:nvPr/>
        </p:nvSpPr>
        <p:spPr bwMode="auto">
          <a:xfrm>
            <a:off x="527052" y="1196976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/>
              <a:t>23</a:t>
            </a:r>
          </a:p>
        </p:txBody>
      </p:sp>
      <p:sp>
        <p:nvSpPr>
          <p:cNvPr id="38" name="Стрелка вниз 37"/>
          <p:cNvSpPr/>
          <p:nvPr/>
        </p:nvSpPr>
        <p:spPr>
          <a:xfrm>
            <a:off x="1669784" y="3341126"/>
            <a:ext cx="285751" cy="785812"/>
          </a:xfrm>
          <a:prstGeom prst="down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" name="Стрелка вниз 38"/>
          <p:cNvSpPr/>
          <p:nvPr/>
        </p:nvSpPr>
        <p:spPr>
          <a:xfrm>
            <a:off x="2509997" y="3357563"/>
            <a:ext cx="287867" cy="785813"/>
          </a:xfrm>
          <a:prstGeom prst="downArrow">
            <a:avLst>
              <a:gd name="adj1" fmla="val 50000"/>
              <a:gd name="adj2" fmla="val 39333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3" name="TextBox 42"/>
          <p:cNvSpPr txBox="1"/>
          <p:nvPr/>
        </p:nvSpPr>
        <p:spPr>
          <a:xfrm>
            <a:off x="3417963" y="1768015"/>
            <a:ext cx="2305051" cy="676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ru-RU" sz="1200" b="1" dirty="0"/>
              <a:t>194 чел. </a:t>
            </a:r>
          </a:p>
          <a:p>
            <a:pPr algn="ctr">
              <a:defRPr/>
            </a:pPr>
            <a:endParaRPr lang="ru-RU" sz="1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2" y="3284538"/>
            <a:ext cx="1655232" cy="863599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2898099" y="3304490"/>
            <a:ext cx="1506685" cy="752475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562241" y="4302770"/>
            <a:ext cx="1635298" cy="881063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2244265" y="4372499"/>
            <a:ext cx="1667717" cy="827628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55643" y="3409418"/>
            <a:ext cx="152823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bg2">
                    <a:lumMod val="50000"/>
                  </a:schemeClr>
                </a:solidFill>
              </a:rPr>
              <a:t>на дому</a:t>
            </a:r>
          </a:p>
          <a:p>
            <a:pPr algn="ctr">
              <a:defRPr/>
            </a:pPr>
            <a:r>
              <a:rPr lang="ru-RU" sz="1200" b="1" dirty="0"/>
              <a:t>5 тыс. чел.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801552" y="3372643"/>
            <a:ext cx="1699778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bg2">
                    <a:lumMod val="50000"/>
                  </a:schemeClr>
                </a:solidFill>
              </a:rPr>
              <a:t>дневное </a:t>
            </a:r>
          </a:p>
          <a:p>
            <a:pPr algn="ctr">
              <a:defRPr/>
            </a:pPr>
            <a:r>
              <a:rPr lang="ru-RU" sz="1200" b="1" dirty="0">
                <a:solidFill>
                  <a:schemeClr val="bg2">
                    <a:lumMod val="50000"/>
                  </a:schemeClr>
                </a:solidFill>
              </a:rPr>
              <a:t>пребывание</a:t>
            </a:r>
          </a:p>
          <a:p>
            <a:pPr algn="ctr">
              <a:defRPr/>
            </a:pPr>
            <a:r>
              <a:rPr lang="ru-RU" sz="1200" b="1" dirty="0"/>
              <a:t>2,5 тыс. чел.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31800" y="4436136"/>
            <a:ext cx="16891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bg2">
                    <a:lumMod val="50000"/>
                  </a:schemeClr>
                </a:solidFill>
              </a:rPr>
              <a:t>стационарное</a:t>
            </a:r>
          </a:p>
          <a:p>
            <a:pPr algn="ctr">
              <a:defRPr/>
            </a:pPr>
            <a:r>
              <a:rPr lang="ru-RU" sz="1200" b="1" dirty="0"/>
              <a:t>400 чел.</a:t>
            </a:r>
          </a:p>
          <a:p>
            <a:pPr algn="ctr">
              <a:defRPr/>
            </a:pPr>
            <a:endParaRPr lang="ru-RU" sz="1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454672" y="4512468"/>
            <a:ext cx="115288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bg2">
                    <a:lumMod val="50000"/>
                  </a:schemeClr>
                </a:solidFill>
              </a:rPr>
              <a:t>срочное </a:t>
            </a:r>
          </a:p>
          <a:p>
            <a:pPr algn="ctr">
              <a:defRPr/>
            </a:pPr>
            <a:r>
              <a:rPr lang="ru-RU" sz="1200" b="1" dirty="0"/>
              <a:t>118 тыс.чел</a:t>
            </a:r>
            <a:r>
              <a:rPr lang="ru-RU" sz="1200" b="1" dirty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4365" name="TextBox 59"/>
          <p:cNvSpPr txBox="1">
            <a:spLocks noChangeArrowheads="1"/>
          </p:cNvSpPr>
          <p:nvPr/>
        </p:nvSpPr>
        <p:spPr bwMode="auto">
          <a:xfrm>
            <a:off x="8010293" y="2487321"/>
            <a:ext cx="38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400" b="1"/>
              <a:t>1</a:t>
            </a:r>
          </a:p>
        </p:txBody>
      </p:sp>
      <p:sp>
        <p:nvSpPr>
          <p:cNvPr id="14366" name="TextBox 60"/>
          <p:cNvSpPr txBox="1">
            <a:spLocks noChangeArrowheads="1"/>
          </p:cNvSpPr>
          <p:nvPr/>
        </p:nvSpPr>
        <p:spPr bwMode="auto">
          <a:xfrm>
            <a:off x="8342844" y="2545592"/>
            <a:ext cx="2112433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реабилитационный</a:t>
            </a:r>
          </a:p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центр для детей и подростков</a:t>
            </a:r>
          </a:p>
        </p:txBody>
      </p:sp>
      <p:sp>
        <p:nvSpPr>
          <p:cNvPr id="14367" name="TextBox 61"/>
          <p:cNvSpPr txBox="1">
            <a:spLocks noChangeArrowheads="1"/>
          </p:cNvSpPr>
          <p:nvPr/>
        </p:nvSpPr>
        <p:spPr bwMode="auto">
          <a:xfrm>
            <a:off x="8342844" y="3227249"/>
            <a:ext cx="20637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социально-реабилитационных </a:t>
            </a:r>
          </a:p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центра для несовершеннолетних </a:t>
            </a:r>
          </a:p>
        </p:txBody>
      </p:sp>
      <p:sp>
        <p:nvSpPr>
          <p:cNvPr id="14368" name="TextBox 63"/>
          <p:cNvSpPr txBox="1">
            <a:spLocks noChangeArrowheads="1"/>
          </p:cNvSpPr>
          <p:nvPr/>
        </p:nvSpPr>
        <p:spPr bwMode="auto">
          <a:xfrm>
            <a:off x="8005658" y="3227249"/>
            <a:ext cx="381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400" b="1" dirty="0"/>
              <a:t>3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5321261" y="2473317"/>
            <a:ext cx="2567594" cy="381635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70" name="TextBox 73"/>
          <p:cNvSpPr txBox="1">
            <a:spLocks noChangeArrowheads="1"/>
          </p:cNvSpPr>
          <p:nvPr/>
        </p:nvSpPr>
        <p:spPr bwMode="auto">
          <a:xfrm>
            <a:off x="5705243" y="3211652"/>
            <a:ext cx="2497667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дома-интернаты для престарелых и инвалидов </a:t>
            </a:r>
          </a:p>
          <a:p>
            <a:pPr eaLnBrk="1" hangingPunct="1"/>
            <a:r>
              <a:rPr lang="ru-RU" altLang="ru-RU" sz="1100" b="1" dirty="0"/>
              <a:t>296 мест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706303" y="2630231"/>
            <a:ext cx="2495549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100" b="1" dirty="0">
                <a:solidFill>
                  <a:srgbClr val="C00000"/>
                </a:solidFill>
              </a:rPr>
              <a:t>дома-интернаты</a:t>
            </a:r>
          </a:p>
          <a:p>
            <a:pPr>
              <a:defRPr/>
            </a:pPr>
            <a:r>
              <a:rPr lang="ru-RU" sz="11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100" b="1" dirty="0"/>
              <a:t>1733 мест</a:t>
            </a:r>
          </a:p>
        </p:txBody>
      </p:sp>
      <p:sp>
        <p:nvSpPr>
          <p:cNvPr id="14372" name="TextBox 75"/>
          <p:cNvSpPr txBox="1">
            <a:spLocks noChangeArrowheads="1"/>
          </p:cNvSpPr>
          <p:nvPr/>
        </p:nvSpPr>
        <p:spPr bwMode="auto">
          <a:xfrm>
            <a:off x="5709270" y="4101058"/>
            <a:ext cx="244336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детский дом-интернат </a:t>
            </a:r>
          </a:p>
          <a:p>
            <a:pPr eaLnBrk="1" hangingPunct="1"/>
            <a:r>
              <a:rPr lang="ru-RU" altLang="ru-RU" sz="1100" b="1" dirty="0"/>
              <a:t>201 место</a:t>
            </a:r>
          </a:p>
        </p:txBody>
      </p:sp>
      <p:sp>
        <p:nvSpPr>
          <p:cNvPr id="14373" name="TextBox 76"/>
          <p:cNvSpPr txBox="1">
            <a:spLocks noChangeArrowheads="1"/>
          </p:cNvSpPr>
          <p:nvPr/>
        </p:nvSpPr>
        <p:spPr bwMode="auto">
          <a:xfrm>
            <a:off x="5705242" y="4811166"/>
            <a:ext cx="2305051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социально-оздоровительный </a:t>
            </a:r>
          </a:p>
          <a:p>
            <a:pPr eaLnBrk="1" hangingPunct="1"/>
            <a:r>
              <a:rPr lang="ru-RU" altLang="ru-RU" sz="1100" b="1" dirty="0">
                <a:solidFill>
                  <a:srgbClr val="C00000"/>
                </a:solidFill>
              </a:rPr>
              <a:t>центр «Вега» (</a:t>
            </a:r>
            <a:r>
              <a:rPr lang="ru-RU" altLang="ru-RU" sz="1100" b="1" dirty="0" err="1">
                <a:solidFill>
                  <a:srgbClr val="C00000"/>
                </a:solidFill>
              </a:rPr>
              <a:t>Кирское</a:t>
            </a:r>
            <a:r>
              <a:rPr lang="ru-RU" altLang="ru-RU" sz="1100" b="1" dirty="0">
                <a:solidFill>
                  <a:srgbClr val="C00000"/>
                </a:solidFill>
              </a:rPr>
              <a:t> стационарное отделение на 59 мест), </a:t>
            </a:r>
          </a:p>
          <a:p>
            <a:pPr eaLnBrk="1" hangingPunct="1"/>
            <a:r>
              <a:rPr lang="ru-RU" altLang="ru-RU" sz="1100" b="1" dirty="0"/>
              <a:t>160 место</a:t>
            </a:r>
          </a:p>
        </p:txBody>
      </p:sp>
      <p:sp>
        <p:nvSpPr>
          <p:cNvPr id="14374" name="TextBox 82"/>
          <p:cNvSpPr txBox="1">
            <a:spLocks noChangeArrowheads="1"/>
          </p:cNvSpPr>
          <p:nvPr/>
        </p:nvSpPr>
        <p:spPr bwMode="auto">
          <a:xfrm>
            <a:off x="5321261" y="2526890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6</a:t>
            </a:r>
          </a:p>
        </p:txBody>
      </p:sp>
      <p:sp>
        <p:nvSpPr>
          <p:cNvPr id="14375" name="TextBox 83"/>
          <p:cNvSpPr txBox="1">
            <a:spLocks noChangeArrowheads="1"/>
          </p:cNvSpPr>
          <p:nvPr/>
        </p:nvSpPr>
        <p:spPr bwMode="auto">
          <a:xfrm>
            <a:off x="5321261" y="3227249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3</a:t>
            </a:r>
          </a:p>
        </p:txBody>
      </p:sp>
      <p:sp>
        <p:nvSpPr>
          <p:cNvPr id="14376" name="TextBox 84"/>
          <p:cNvSpPr txBox="1">
            <a:spLocks noChangeArrowheads="1"/>
          </p:cNvSpPr>
          <p:nvPr/>
        </p:nvSpPr>
        <p:spPr bwMode="auto">
          <a:xfrm>
            <a:off x="5324896" y="4025351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1</a:t>
            </a:r>
          </a:p>
        </p:txBody>
      </p:sp>
      <p:sp>
        <p:nvSpPr>
          <p:cNvPr id="14377" name="TextBox 85"/>
          <p:cNvSpPr txBox="1">
            <a:spLocks noChangeArrowheads="1"/>
          </p:cNvSpPr>
          <p:nvPr/>
        </p:nvSpPr>
        <p:spPr bwMode="auto">
          <a:xfrm>
            <a:off x="5321261" y="4743300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1</a:t>
            </a:r>
          </a:p>
        </p:txBody>
      </p:sp>
      <p:sp>
        <p:nvSpPr>
          <p:cNvPr id="14378" name="TextBox 87"/>
          <p:cNvSpPr txBox="1">
            <a:spLocks noChangeArrowheads="1"/>
          </p:cNvSpPr>
          <p:nvPr/>
        </p:nvSpPr>
        <p:spPr bwMode="auto">
          <a:xfrm>
            <a:off x="0" y="1268414"/>
            <a:ext cx="1847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 sz="2800" b="1">
              <a:solidFill>
                <a:srgbClr val="FF0000"/>
              </a:solidFill>
            </a:endParaRPr>
          </a:p>
        </p:txBody>
      </p:sp>
      <p:sp>
        <p:nvSpPr>
          <p:cNvPr id="14379" name="TextBox 86"/>
          <p:cNvSpPr txBox="1">
            <a:spLocks noChangeArrowheads="1"/>
          </p:cNvSpPr>
          <p:nvPr/>
        </p:nvSpPr>
        <p:spPr bwMode="auto">
          <a:xfrm>
            <a:off x="2801552" y="1244795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1</a:t>
            </a:r>
          </a:p>
        </p:txBody>
      </p:sp>
      <p:sp>
        <p:nvSpPr>
          <p:cNvPr id="14380" name="TextBox 86"/>
          <p:cNvSpPr txBox="1">
            <a:spLocks noChangeArrowheads="1"/>
          </p:cNvSpPr>
          <p:nvPr/>
        </p:nvSpPr>
        <p:spPr bwMode="auto">
          <a:xfrm>
            <a:off x="5331884" y="1199968"/>
            <a:ext cx="5656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11</a:t>
            </a:r>
          </a:p>
        </p:txBody>
      </p:sp>
      <p:sp>
        <p:nvSpPr>
          <p:cNvPr id="14381" name="TextBox 86"/>
          <p:cNvSpPr txBox="1">
            <a:spLocks noChangeArrowheads="1"/>
          </p:cNvSpPr>
          <p:nvPr/>
        </p:nvSpPr>
        <p:spPr bwMode="auto">
          <a:xfrm>
            <a:off x="7957802" y="1206791"/>
            <a:ext cx="3850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4</a:t>
            </a:r>
          </a:p>
        </p:txBody>
      </p:sp>
      <p:sp>
        <p:nvSpPr>
          <p:cNvPr id="97" name="Прямоугольник 96"/>
          <p:cNvSpPr/>
          <p:nvPr/>
        </p:nvSpPr>
        <p:spPr>
          <a:xfrm>
            <a:off x="0" y="5678053"/>
            <a:ext cx="4906433" cy="82708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50 организаций</a:t>
            </a:r>
          </a:p>
          <a:p>
            <a:pPr algn="ctr">
              <a:defRPr/>
            </a:pPr>
            <a:r>
              <a:rPr lang="ru-RU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180 тыс. получателей услуг </a:t>
            </a:r>
          </a:p>
          <a:p>
            <a:pPr algn="ctr">
              <a:defRPr/>
            </a:pPr>
            <a:endParaRPr lang="ru-RU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8698296" y="1810842"/>
            <a:ext cx="1771639" cy="676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ru-RU" sz="1200" b="1" dirty="0"/>
              <a:t>50 тыс. чел. </a:t>
            </a:r>
          </a:p>
          <a:p>
            <a:pPr algn="ctr">
              <a:defRPr/>
            </a:pPr>
            <a:endParaRPr lang="ru-RU" sz="1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9" name="Стрелка вниз 98"/>
          <p:cNvSpPr/>
          <p:nvPr/>
        </p:nvSpPr>
        <p:spPr>
          <a:xfrm>
            <a:off x="6579659" y="2290967"/>
            <a:ext cx="381000" cy="215900"/>
          </a:xfrm>
          <a:prstGeom prst="down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0" name="Стрелка вниз 99"/>
          <p:cNvSpPr/>
          <p:nvPr/>
        </p:nvSpPr>
        <p:spPr>
          <a:xfrm>
            <a:off x="8932978" y="2276475"/>
            <a:ext cx="381000" cy="215900"/>
          </a:xfrm>
          <a:prstGeom prst="down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86" name="Прямоугольник 1"/>
          <p:cNvSpPr>
            <a:spLocks noChangeArrowheads="1"/>
          </p:cNvSpPr>
          <p:nvPr/>
        </p:nvSpPr>
        <p:spPr bwMode="auto">
          <a:xfrm>
            <a:off x="431800" y="188913"/>
            <a:ext cx="116162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РЕЕСТР ПОСТАВЩИКОВ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социальных услуг Чувашской Республики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10356410" y="1185863"/>
            <a:ext cx="1755234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" name="TextBox 86"/>
          <p:cNvSpPr txBox="1">
            <a:spLocks noChangeArrowheads="1"/>
          </p:cNvSpPr>
          <p:nvPr/>
        </p:nvSpPr>
        <p:spPr bwMode="auto">
          <a:xfrm>
            <a:off x="10356410" y="1185863"/>
            <a:ext cx="5656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/>
              <a:t>11</a:t>
            </a:r>
          </a:p>
        </p:txBody>
      </p:sp>
      <p:sp>
        <p:nvSpPr>
          <p:cNvPr id="62" name="TextBox 16"/>
          <p:cNvSpPr txBox="1">
            <a:spLocks noChangeArrowheads="1"/>
          </p:cNvSpPr>
          <p:nvPr/>
        </p:nvSpPr>
        <p:spPr bwMode="auto">
          <a:xfrm>
            <a:off x="10703749" y="1337596"/>
            <a:ext cx="105621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1100" b="1" dirty="0">
                <a:solidFill>
                  <a:srgbClr val="C00000"/>
                </a:solidFill>
              </a:rPr>
              <a:t>СОНКО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0607439" y="1788808"/>
            <a:ext cx="2305051" cy="676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ru-RU" sz="1200" b="1" dirty="0"/>
              <a:t>680 чел. </a:t>
            </a:r>
          </a:p>
          <a:p>
            <a:pPr algn="ctr">
              <a:defRPr/>
            </a:pPr>
            <a:endParaRPr lang="ru-RU" sz="1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8391293" y="5411330"/>
            <a:ext cx="3656774" cy="82708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1,4 млрд. рублей в год, </a:t>
            </a:r>
          </a:p>
          <a:p>
            <a:pPr algn="ctr">
              <a:defRPr/>
            </a:pPr>
            <a:r>
              <a:rPr lang="ru-RU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b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т.ч</a:t>
            </a:r>
            <a:r>
              <a:rPr lang="ru-RU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13,9 млн. руб. на СОНКО</a:t>
            </a:r>
            <a:r>
              <a:rPr lang="ru-RU" b="1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 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67716" y="6509376"/>
            <a:ext cx="368043" cy="400105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fld id="{7C2A20A1-68B9-479F-A0BC-53146088A7D7}" type="slidenum">
              <a:rPr lang="ru-RU" altLang="ru-RU">
                <a:solidFill>
                  <a:prstClr val="white"/>
                </a:solidFill>
              </a:rPr>
              <a:pPr/>
              <a:t>2</a:t>
            </a:fld>
            <a:endParaRPr lang="ru-RU" alt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362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6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023953340"/>
              </p:ext>
            </p:extLst>
          </p:nvPr>
        </p:nvGraphicFramePr>
        <p:xfrm>
          <a:off x="1055077" y="830560"/>
          <a:ext cx="3297115" cy="1678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Объект 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4202765914"/>
              </p:ext>
            </p:extLst>
          </p:nvPr>
        </p:nvGraphicFramePr>
        <p:xfrm>
          <a:off x="272562" y="2386799"/>
          <a:ext cx="5184530" cy="2009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9039583"/>
              </p:ext>
            </p:extLst>
          </p:nvPr>
        </p:nvGraphicFramePr>
        <p:xfrm>
          <a:off x="580292" y="4396153"/>
          <a:ext cx="4859216" cy="2048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62928" y="280972"/>
            <a:ext cx="1161626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4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Получатели услуг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721468843"/>
              </p:ext>
            </p:extLst>
          </p:nvPr>
        </p:nvGraphicFramePr>
        <p:xfrm>
          <a:off x="6470983" y="1160584"/>
          <a:ext cx="4065212" cy="2189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Диаграмма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14309730"/>
              </p:ext>
            </p:extLst>
          </p:nvPr>
        </p:nvGraphicFramePr>
        <p:xfrm>
          <a:off x="6427178" y="3622430"/>
          <a:ext cx="4955931" cy="2655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859327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Группа 7"/>
          <p:cNvGrpSpPr>
            <a:grpSpLocks/>
          </p:cNvGrpSpPr>
          <p:nvPr/>
        </p:nvGrpSpPr>
        <p:grpSpPr bwMode="auto">
          <a:xfrm>
            <a:off x="334434" y="115888"/>
            <a:ext cx="4034687" cy="1447800"/>
            <a:chOff x="467544" y="314655"/>
            <a:chExt cx="3025243" cy="1886159"/>
          </a:xfrm>
        </p:grpSpPr>
        <p:sp>
          <p:nvSpPr>
            <p:cNvPr id="5" name="TextBox 4"/>
            <p:cNvSpPr txBox="1"/>
            <p:nvPr/>
          </p:nvSpPr>
          <p:spPr>
            <a:xfrm>
              <a:off x="467544" y="314655"/>
              <a:ext cx="1368076" cy="188615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8800" b="1" dirty="0">
                  <a:solidFill>
                    <a:srgbClr val="FFC000"/>
                  </a:solidFill>
                  <a:latin typeface="Arial Narrow" panose="020B0606020202030204" pitchFamily="34" charset="0"/>
                </a:rPr>
                <a:t>7</a:t>
              </a:r>
              <a:r>
                <a:rPr lang="en-US" sz="8800" b="1">
                  <a:solidFill>
                    <a:srgbClr val="FFC000"/>
                  </a:solidFill>
                  <a:latin typeface="Arial Narrow" panose="020B0606020202030204" pitchFamily="34" charset="0"/>
                </a:rPr>
                <a:t>7</a:t>
              </a:r>
              <a:endParaRPr lang="ru-RU" sz="8800" b="1" dirty="0">
                <a:solidFill>
                  <a:srgbClr val="FFC000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605492" y="595924"/>
              <a:ext cx="1887295" cy="13231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000" b="1" dirty="0">
                  <a:solidFill>
                    <a:srgbClr val="FFC000"/>
                  </a:solidFill>
                  <a:latin typeface="Arial Narrow" panose="020B0606020202030204" pitchFamily="34" charset="0"/>
                </a:rPr>
                <a:t>Соглашений </a:t>
              </a:r>
            </a:p>
            <a:p>
              <a:pPr>
                <a:defRPr/>
              </a:pPr>
              <a:r>
                <a:rPr lang="ru-RU" sz="2000" b="1" dirty="0">
                  <a:solidFill>
                    <a:srgbClr val="FFC000"/>
                  </a:solidFill>
                  <a:latin typeface="Arial Narrow" panose="020B0606020202030204" pitchFamily="34" charset="0"/>
                </a:rPr>
                <a:t>о межведомственном </a:t>
              </a:r>
            </a:p>
            <a:p>
              <a:pPr>
                <a:defRPr/>
              </a:pPr>
              <a:r>
                <a:rPr lang="ru-RU" sz="2000" b="1" dirty="0">
                  <a:solidFill>
                    <a:srgbClr val="FFC000"/>
                  </a:solidFill>
                  <a:latin typeface="Arial Narrow" panose="020B0606020202030204" pitchFamily="34" charset="0"/>
                </a:rPr>
                <a:t>взаимодействии</a:t>
              </a:r>
            </a:p>
          </p:txBody>
        </p:sp>
      </p:grpSp>
      <p:grpSp>
        <p:nvGrpSpPr>
          <p:cNvPr id="8195" name="Группа 20"/>
          <p:cNvGrpSpPr>
            <a:grpSpLocks/>
          </p:cNvGrpSpPr>
          <p:nvPr/>
        </p:nvGrpSpPr>
        <p:grpSpPr bwMode="auto">
          <a:xfrm>
            <a:off x="387428" y="1484314"/>
            <a:ext cx="3581324" cy="1602720"/>
            <a:chOff x="217506" y="2975466"/>
            <a:chExt cx="2684594" cy="1602685"/>
          </a:xfrm>
        </p:grpSpPr>
        <p:sp>
          <p:nvSpPr>
            <p:cNvPr id="19" name="TextBox 18"/>
            <p:cNvSpPr txBox="1"/>
            <p:nvPr/>
          </p:nvSpPr>
          <p:spPr>
            <a:xfrm>
              <a:off x="537956" y="2975466"/>
              <a:ext cx="2364144" cy="13239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8000" b="1" dirty="0">
                  <a:solidFill>
                    <a:srgbClr val="00B050"/>
                  </a:solidFill>
                  <a:latin typeface="Arial Narrow" panose="020B0606020202030204" pitchFamily="34" charset="0"/>
                </a:rPr>
                <a:t>540</a:t>
              </a:r>
              <a:r>
                <a:rPr lang="ru-RU" b="1" dirty="0">
                  <a:solidFill>
                    <a:srgbClr val="00B050"/>
                  </a:solidFill>
                  <a:latin typeface="Arial Narrow" panose="020B0606020202030204" pitchFamily="34" charset="0"/>
                </a:rPr>
                <a:t> чел. 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17506" y="4054942"/>
              <a:ext cx="2348218" cy="52320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B050"/>
                  </a:solidFill>
                  <a:latin typeface="Arial Narrow" panose="020B0606020202030204" pitchFamily="34" charset="0"/>
                </a:rPr>
                <a:t>Получили срочные социальные услуги </a:t>
              </a:r>
            </a:p>
            <a:p>
              <a:pPr algn="r">
                <a:defRPr/>
              </a:pPr>
              <a:r>
                <a:rPr lang="ru-RU" sz="1400" b="1" dirty="0">
                  <a:solidFill>
                    <a:srgbClr val="00B050"/>
                  </a:solidFill>
                  <a:latin typeface="Arial Narrow" panose="020B0606020202030204" pitchFamily="34" charset="0"/>
                </a:rPr>
                <a:t>Паллиативным пациентам </a:t>
              </a:r>
            </a:p>
          </p:txBody>
        </p:sp>
      </p:grpSp>
      <p:grpSp>
        <p:nvGrpSpPr>
          <p:cNvPr id="8196" name="Группа 24"/>
          <p:cNvGrpSpPr>
            <a:grpSpLocks/>
          </p:cNvGrpSpPr>
          <p:nvPr/>
        </p:nvGrpSpPr>
        <p:grpSpPr bwMode="auto">
          <a:xfrm>
            <a:off x="7383635" y="374202"/>
            <a:ext cx="3945467" cy="2060754"/>
            <a:chOff x="-353343" y="3151633"/>
            <a:chExt cx="2632060" cy="1754753"/>
          </a:xfrm>
        </p:grpSpPr>
        <p:sp>
          <p:nvSpPr>
            <p:cNvPr id="26" name="TextBox 25"/>
            <p:cNvSpPr txBox="1"/>
            <p:nvPr/>
          </p:nvSpPr>
          <p:spPr>
            <a:xfrm>
              <a:off x="-353343" y="3151633"/>
              <a:ext cx="809734" cy="12317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8800" b="1" dirty="0">
                  <a:solidFill>
                    <a:srgbClr val="00B050"/>
                  </a:solidFill>
                  <a:latin typeface="Arial Narrow" panose="020B0606020202030204" pitchFamily="34" charset="0"/>
                </a:rPr>
                <a:t>21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-32807" y="3884294"/>
              <a:ext cx="2311524" cy="1022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ru-RU" b="1" dirty="0">
                  <a:solidFill>
                    <a:srgbClr val="00B050"/>
                  </a:solidFill>
                  <a:latin typeface="Arial Narrow" panose="020B0606020202030204" pitchFamily="34" charset="0"/>
                </a:rPr>
                <a:t>Организаций социального обслуживания взаимодействуют с медицинскими организациями по оказанию паллиативной помощи</a:t>
              </a:r>
            </a:p>
          </p:txBody>
        </p:sp>
      </p:grpSp>
      <p:grpSp>
        <p:nvGrpSpPr>
          <p:cNvPr id="8197" name="Группа 27"/>
          <p:cNvGrpSpPr>
            <a:grpSpLocks/>
          </p:cNvGrpSpPr>
          <p:nvPr/>
        </p:nvGrpSpPr>
        <p:grpSpPr bwMode="auto">
          <a:xfrm>
            <a:off x="8830733" y="3789363"/>
            <a:ext cx="3361267" cy="1725831"/>
            <a:chOff x="944159" y="3034926"/>
            <a:chExt cx="2520280" cy="1726670"/>
          </a:xfrm>
        </p:grpSpPr>
        <p:sp>
          <p:nvSpPr>
            <p:cNvPr id="29" name="TextBox 28"/>
            <p:cNvSpPr txBox="1"/>
            <p:nvPr/>
          </p:nvSpPr>
          <p:spPr>
            <a:xfrm>
              <a:off x="944159" y="3034926"/>
              <a:ext cx="2520280" cy="13240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8000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349 </a:t>
              </a: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пациентов,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924438" y="4114951"/>
              <a:ext cx="1425732" cy="646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проходят </a:t>
              </a:r>
            </a:p>
            <a:p>
              <a:pPr algn="r">
                <a:defRPr/>
              </a:pP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диспансеризацию</a:t>
              </a:r>
            </a:p>
          </p:txBody>
        </p:sp>
      </p:grpSp>
      <p:grpSp>
        <p:nvGrpSpPr>
          <p:cNvPr id="8198" name="Группа 27"/>
          <p:cNvGrpSpPr>
            <a:grpSpLocks/>
          </p:cNvGrpSpPr>
          <p:nvPr/>
        </p:nvGrpSpPr>
        <p:grpSpPr bwMode="auto">
          <a:xfrm>
            <a:off x="4186764" y="1916622"/>
            <a:ext cx="3871387" cy="1872741"/>
            <a:chOff x="754292" y="3226467"/>
            <a:chExt cx="2902978" cy="1873138"/>
          </a:xfrm>
        </p:grpSpPr>
        <p:sp>
          <p:nvSpPr>
            <p:cNvPr id="8213" name="TextBox 35"/>
            <p:cNvSpPr txBox="1">
              <a:spLocks noChangeArrowheads="1"/>
            </p:cNvSpPr>
            <p:nvPr/>
          </p:nvSpPr>
          <p:spPr bwMode="auto">
            <a:xfrm>
              <a:off x="754292" y="3226467"/>
              <a:ext cx="840453" cy="1323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8000" b="1" dirty="0">
                  <a:solidFill>
                    <a:srgbClr val="C00000"/>
                  </a:solidFill>
                  <a:latin typeface="Arial Narrow" pitchFamily="34" charset="0"/>
                </a:rPr>
                <a:t>15</a:t>
              </a:r>
              <a:endParaRPr lang="ru-RU" altLang="ru-RU" sz="5400" b="1" dirty="0">
                <a:solidFill>
                  <a:srgbClr val="C00000"/>
                </a:solidFill>
                <a:latin typeface="Arial Narrow" pitchFamily="34" charset="0"/>
              </a:endParaRPr>
            </a:p>
          </p:txBody>
        </p:sp>
        <p:sp>
          <p:nvSpPr>
            <p:cNvPr id="8214" name="TextBox 36"/>
            <p:cNvSpPr txBox="1">
              <a:spLocks noChangeArrowheads="1"/>
            </p:cNvSpPr>
            <p:nvPr/>
          </p:nvSpPr>
          <p:spPr bwMode="auto">
            <a:xfrm>
              <a:off x="1470556" y="3899022"/>
              <a:ext cx="2186714" cy="1200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/>
              <a:r>
                <a:rPr lang="ru-RU" altLang="ru-RU" b="1" dirty="0">
                  <a:solidFill>
                    <a:srgbClr val="C00000"/>
                  </a:solidFill>
                  <a:latin typeface="Arial Narrow" pitchFamily="34" charset="0"/>
                </a:rPr>
                <a:t>Получателей услуг  </a:t>
              </a:r>
            </a:p>
            <a:p>
              <a:pPr algn="r" eaLnBrk="1" hangingPunct="1"/>
              <a:r>
                <a:rPr lang="ru-RU" altLang="ru-RU" b="1" dirty="0">
                  <a:solidFill>
                    <a:srgbClr val="C00000"/>
                  </a:solidFill>
                  <a:latin typeface="Arial Narrow" pitchFamily="34" charset="0"/>
                </a:rPr>
                <a:t>стационарных организаций  </a:t>
              </a:r>
            </a:p>
            <a:p>
              <a:pPr algn="r" eaLnBrk="1" hangingPunct="1"/>
              <a:r>
                <a:rPr lang="ru-RU" altLang="ru-RU" b="1" dirty="0">
                  <a:solidFill>
                    <a:srgbClr val="C00000"/>
                  </a:solidFill>
                  <a:latin typeface="Arial Narrow" pitchFamily="34" charset="0"/>
                </a:rPr>
                <a:t>социального обслуживания </a:t>
              </a:r>
            </a:p>
            <a:p>
              <a:pPr algn="r" eaLnBrk="1" hangingPunct="1"/>
              <a:r>
                <a:rPr lang="ru-RU" altLang="ru-RU" b="1" dirty="0">
                  <a:solidFill>
                    <a:srgbClr val="C00000"/>
                  </a:solidFill>
                  <a:latin typeface="Arial Narrow" pitchFamily="34" charset="0"/>
                </a:rPr>
                <a:t>нуждаются в ПМП</a:t>
              </a:r>
            </a:p>
          </p:txBody>
        </p:sp>
      </p:grpSp>
      <p:grpSp>
        <p:nvGrpSpPr>
          <p:cNvPr id="8205" name="Группа 17"/>
          <p:cNvGrpSpPr>
            <a:grpSpLocks/>
          </p:cNvGrpSpPr>
          <p:nvPr/>
        </p:nvGrpSpPr>
        <p:grpSpPr bwMode="auto">
          <a:xfrm>
            <a:off x="713552" y="3941183"/>
            <a:ext cx="5204883" cy="1695708"/>
            <a:chOff x="-2449016" y="2994585"/>
            <a:chExt cx="4192518" cy="1694758"/>
          </a:xfrm>
        </p:grpSpPr>
        <p:sp>
          <p:nvSpPr>
            <p:cNvPr id="47" name="TextBox 46"/>
            <p:cNvSpPr txBox="1"/>
            <p:nvPr/>
          </p:nvSpPr>
          <p:spPr>
            <a:xfrm>
              <a:off x="-1985465" y="2994585"/>
              <a:ext cx="1468369" cy="13226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8000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349 </a:t>
              </a:r>
              <a:endParaRPr lang="ru-RU" b="1" dirty="0">
                <a:solidFill>
                  <a:schemeClr val="accent3">
                    <a:lumMod val="75000"/>
                  </a:schemeClr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-2449016" y="3489687"/>
              <a:ext cx="4192518" cy="11996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Пациентов </a:t>
              </a:r>
            </a:p>
            <a:p>
              <a:pPr algn="r">
                <a:defRPr/>
              </a:pP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признаны  нуждающимися в </a:t>
              </a:r>
            </a:p>
            <a:p>
              <a:pPr algn="r">
                <a:defRPr/>
              </a:pP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получающих ПМП и </a:t>
              </a:r>
            </a:p>
            <a:p>
              <a:pPr algn="r">
                <a:defRPr/>
              </a:pPr>
              <a:r>
                <a:rPr lang="ru-RU" b="1" dirty="0">
                  <a:solidFill>
                    <a:schemeClr val="accent3">
                      <a:lumMod val="75000"/>
                    </a:schemeClr>
                  </a:solidFill>
                  <a:latin typeface="Arial Narrow" panose="020B0606020202030204" pitchFamily="34" charset="0"/>
                </a:rPr>
                <a:t>социальном обслуживании</a:t>
              </a:r>
            </a:p>
          </p:txBody>
        </p:sp>
      </p:grp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21A899-2777-4975-8FB1-E1575FC0A94F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011525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3793</TotalTime>
  <Words>258</Words>
  <Application>Microsoft Office PowerPoint</Application>
  <PresentationFormat>Произвольный</PresentationFormat>
  <Paragraphs>105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Савченко Татьяна Александровна</dc:creator>
  <cp:lastModifiedBy>Тоцкая Анастасия Владимировна</cp:lastModifiedBy>
  <cp:revision>128</cp:revision>
  <cp:lastPrinted>2022-11-09T11:42:20Z</cp:lastPrinted>
  <dcterms:created xsi:type="dcterms:W3CDTF">2021-01-26T06:53:28Z</dcterms:created>
  <dcterms:modified xsi:type="dcterms:W3CDTF">2022-11-09T13:53:05Z</dcterms:modified>
</cp:coreProperties>
</file>