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theme/themeOverride5.xml" ContentType="application/vnd.openxmlformats-officedocument.themeOverride+xml"/>
  <Override PartName="/ppt/charts/chart9.xml" ContentType="application/vnd.openxmlformats-officedocument.drawingml.chart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55" r:id="rId3"/>
    <p:sldId id="379" r:id="rId4"/>
    <p:sldId id="373" r:id="rId5"/>
    <p:sldId id="369" r:id="rId6"/>
    <p:sldId id="370" r:id="rId7"/>
    <p:sldId id="374" r:id="rId8"/>
    <p:sldId id="371" r:id="rId9"/>
    <p:sldId id="365" r:id="rId10"/>
    <p:sldId id="375" r:id="rId11"/>
    <p:sldId id="376" r:id="rId12"/>
    <p:sldId id="377" r:id="rId13"/>
    <p:sldId id="378" r:id="rId14"/>
    <p:sldId id="380" r:id="rId15"/>
    <p:sldId id="381" r:id="rId16"/>
    <p:sldId id="382" r:id="rId17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люева Александра Михайловна" initials="КАМ" lastIdx="0" clrIdx="0">
    <p:extLst/>
  </p:cmAuthor>
  <p:cmAuthor id="2" name="Гаврилкин Сергей Николаевич" initials="ГСН" lastIdx="0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50A7"/>
    <a:srgbClr val="10418A"/>
    <a:srgbClr val="003399"/>
    <a:srgbClr val="FF5050"/>
    <a:srgbClr val="FFFFFF"/>
    <a:srgbClr val="FFFFCC"/>
    <a:srgbClr val="B7C0DB"/>
    <a:srgbClr val="99FF66"/>
    <a:srgbClr val="FFFF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38" autoAdjust="0"/>
    <p:restoredTop sz="78329" autoAdjust="0"/>
  </p:normalViewPr>
  <p:slideViewPr>
    <p:cSldViewPr snapToGrid="0">
      <p:cViewPr varScale="1">
        <p:scale>
          <a:sx n="117" d="100"/>
          <a:sy n="117" d="100"/>
        </p:scale>
        <p:origin x="-318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.3\omk\&#1050;&#1086;&#1085;&#1092;&#1077;&#1088;&#1077;&#1085;&#1094;&#1080;&#1080;%202023&#1075;&#1086;&#1076;\&#1050;&#1072;&#1088;&#1090;&#1080;&#1085;&#1082;&#1080;%20-%20&#1087;&#1088;&#1077;&#1079;&#1077;&#1085;&#1090;&#1072;&#1094;&#1080;&#1080;%20-%2019%20&#1103;&#1085;&#1074;&#1072;&#1088;&#1103;%202023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.3\omk\&#1050;&#1086;&#1085;&#1092;&#1077;&#1088;&#1077;&#1085;&#1094;&#1080;&#1080;%202023&#1075;&#1086;&#1076;\&#1050;&#1072;&#1088;&#1090;&#1080;&#1085;&#1082;&#1080;%20-%20&#1087;&#1088;&#1077;&#1079;&#1077;&#1085;&#1090;&#1072;&#1094;&#1080;&#1080;%20-%2019%20&#1103;&#1085;&#1074;&#1072;&#1088;&#1103;%202023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.3\omk\&#1050;&#1086;&#1085;&#1092;&#1077;&#1088;&#1077;&#1085;&#1094;&#1080;&#1080;%202023&#1075;&#1086;&#1076;\&#1050;&#1072;&#1088;&#1090;&#1080;&#1085;&#1082;&#1080;%20-%20&#1087;&#1088;&#1077;&#1079;&#1077;&#1085;&#1090;&#1072;&#1094;&#1080;&#1080;%20-%2019%20&#1103;&#1085;&#1074;&#1072;&#1088;&#1103;%202023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1.3\omk\&#1042;&#1050;&#1057;%20&#1057;%20&#1052;&#1048;&#1053;&#1048;&#1057;&#1058;&#1056;&#1054;&#1052;%202022\&#1042;&#1050;&#1057;%20-%2015&#1076;&#1077;&#1082;&#1072;&#1073;&#1088;&#1103;%202022%20-%20&#1084;&#1077;&#1076;&#1087;&#1086;&#1084;&#1086;&#1097;&#1085;&#1080;&#1082;\&#1050;&#1072;&#1088;&#1090;&#1080;&#1085;&#1082;&#1080;%20-%20&#1084;&#1077;&#1076;&#1087;&#1086;&#1084;&#1086;&#1097;&#1085;&#1080;&#1082;%2015&#1076;&#1077;&#1082;&#1072;&#1073;&#1088;&#1103;%202022.xlsx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1.3\omk\&#1042;&#1050;&#1057;%20&#1057;%20&#1052;&#1048;&#1053;&#1048;&#1057;&#1058;&#1056;&#1054;&#1052;%202022\&#1042;&#1050;&#1057;%20-%2015&#1076;&#1077;&#1082;&#1072;&#1073;&#1088;&#1103;%202022%20-%20&#1084;&#1077;&#1076;&#1087;&#1086;&#1084;&#1086;&#1097;&#1085;&#1080;&#1082;\&#1050;&#1072;&#1088;&#1090;&#1080;&#1085;&#1082;&#1080;%20-%20&#1084;&#1077;&#1076;&#1087;&#1086;&#1084;&#1086;&#1097;&#1085;&#1080;&#1082;%2015&#1076;&#1077;&#1082;&#1072;&#1073;&#1088;&#1103;%202022.xlsx" TargetMode="External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1.3\omk\&#1042;&#1050;&#1057;%20&#1057;%20&#1052;&#1048;&#1053;&#1048;&#1057;&#1058;&#1056;&#1054;&#1052;%202022\&#1042;&#1050;&#1057;%20-%2015&#1076;&#1077;&#1082;&#1072;&#1073;&#1088;&#1103;%202022%20-%20&#1084;&#1077;&#1076;&#1087;&#1086;&#1084;&#1086;&#1097;&#1085;&#1080;&#1082;\&#1050;&#1072;&#1088;&#1090;&#1080;&#1085;&#1082;&#1080;%20-%20&#1084;&#1077;&#1076;&#1087;&#1086;&#1084;&#1086;&#1097;&#1085;&#1080;&#1082;%2015&#1076;&#1077;&#1082;&#1072;&#1073;&#1088;&#1103;%202022.xlsx" TargetMode="External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1.3\omk\&#1042;&#1050;&#1057;%20&#1057;%20&#1052;&#1048;&#1053;&#1048;&#1057;&#1058;&#1056;&#1054;&#1052;%202022\&#1042;&#1050;&#1057;%20-%2015&#1076;&#1077;&#1082;&#1072;&#1073;&#1088;&#1103;%202022%20-%20&#1084;&#1077;&#1076;&#1087;&#1086;&#1084;&#1086;&#1097;&#1085;&#1080;&#1082;\&#1050;&#1072;&#1088;&#1090;&#1080;&#1085;&#1082;&#1080;%20-%20&#1084;&#1077;&#1076;&#1087;&#1086;&#1084;&#1086;&#1097;&#1085;&#1080;&#1082;%2015&#1076;&#1077;&#1082;&#1072;&#1073;&#1088;&#1103;%202022.xlsx" TargetMode="External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1.3\omk\&#1042;&#1050;&#1057;%20&#1057;%20&#1052;&#1048;&#1053;&#1048;&#1057;&#1058;&#1056;&#1054;&#1052;%202022\&#1042;&#1050;&#1057;%20-%2015&#1076;&#1077;&#1082;&#1072;&#1073;&#1088;&#1103;%202022%20-%20&#1084;&#1077;&#1076;&#1087;&#1086;&#1084;&#1086;&#1097;&#1085;&#1080;&#1082;\&#1050;&#1072;&#1088;&#1090;&#1080;&#1085;&#1082;&#1080;%20-%20&#1084;&#1077;&#1076;&#1087;&#1086;&#1084;&#1086;&#1097;&#1085;&#1080;&#1082;%2015&#1076;&#1077;&#1082;&#1072;&#1073;&#1088;&#1103;%202022.xlsx" TargetMode="External"/><Relationship Id="rId1" Type="http://schemas.openxmlformats.org/officeDocument/2006/relationships/themeOverride" Target="../theme/themeOverride5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1.3\omk\&#1042;&#1050;&#1057;%20&#1057;%20&#1052;&#1048;&#1053;&#1048;&#1057;&#1058;&#1056;&#1054;&#1052;%202022\&#1042;&#1050;&#1057;%20-%2015&#1076;&#1077;&#1082;&#1072;&#1073;&#1088;&#1103;%202022%20-%20&#1084;&#1077;&#1076;&#1087;&#1086;&#1084;&#1086;&#1097;&#1085;&#1080;&#1082;\&#1050;&#1072;&#1088;&#1090;&#1080;&#1085;&#1082;&#1080;%20-%20&#1084;&#1077;&#1076;&#1087;&#1086;&#1084;&#1086;&#1097;&#1085;&#1080;&#1082;%2015&#1076;&#1077;&#1082;&#1072;&#1073;&#1088;&#1103;%202022.xlsx" TargetMode="External"/><Relationship Id="rId1" Type="http://schemas.openxmlformats.org/officeDocument/2006/relationships/themeOverride" Target="../theme/themeOverrid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Показатели ранней диагностики в </a:t>
            </a:r>
            <a:r>
              <a:rPr lang="ru-RU" baseline="0"/>
              <a:t> </a:t>
            </a:r>
            <a:r>
              <a:rPr lang="ru-RU"/>
              <a:t>Тульской области, %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Лист2!$B$5</c:f>
              <c:strCache>
                <c:ptCount val="1"/>
                <c:pt idx="0">
                  <c:v>Тульская область</c:v>
                </c:pt>
              </c:strCache>
            </c:strRef>
          </c:tx>
          <c:spPr>
            <a:solidFill>
              <a:srgbClr val="1550A7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Лист2!$A$6:$A$11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Лист2!$B$6:$B$11</c:f>
              <c:numCache>
                <c:formatCode>0.0%</c:formatCode>
                <c:ptCount val="6"/>
                <c:pt idx="0">
                  <c:v>0.50900000000000001</c:v>
                </c:pt>
                <c:pt idx="1">
                  <c:v>0.52200000000000002</c:v>
                </c:pt>
                <c:pt idx="2">
                  <c:v>0.53100000000000003</c:v>
                </c:pt>
                <c:pt idx="3">
                  <c:v>0.54900000000000004</c:v>
                </c:pt>
                <c:pt idx="4">
                  <c:v>0.58099999999999996</c:v>
                </c:pt>
                <c:pt idx="5">
                  <c:v>0.58899999999999997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1300992"/>
        <c:axId val="111302528"/>
        <c:axId val="0"/>
      </c:bar3DChart>
      <c:catAx>
        <c:axId val="111300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1302528"/>
        <c:crosses val="autoZero"/>
        <c:auto val="1"/>
        <c:lblAlgn val="ctr"/>
        <c:lblOffset val="100"/>
        <c:noMultiLvlLbl val="0"/>
      </c:catAx>
      <c:valAx>
        <c:axId val="111302528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1113009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Показатели  пятилетней выживаемости в Тульской области, %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Лист2!$B$24</c:f>
              <c:strCache>
                <c:ptCount val="1"/>
                <c:pt idx="0">
                  <c:v>Тульская область</c:v>
                </c:pt>
              </c:strCache>
            </c:strRef>
          </c:tx>
          <c:spPr>
            <a:solidFill>
              <a:srgbClr val="1550A7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Лист2!$A$25:$A$30</c:f>
              <c:strCache>
                <c:ptCount val="6"/>
                <c:pt idx="0">
                  <c:v>2017г.</c:v>
                </c:pt>
                <c:pt idx="1">
                  <c:v>2018г.</c:v>
                </c:pt>
                <c:pt idx="2">
                  <c:v>2019г.</c:v>
                </c:pt>
                <c:pt idx="3">
                  <c:v>2020г.</c:v>
                </c:pt>
                <c:pt idx="4">
                  <c:v>2021г.</c:v>
                </c:pt>
                <c:pt idx="5">
                  <c:v>2022г.</c:v>
                </c:pt>
              </c:strCache>
            </c:strRef>
          </c:cat>
          <c:val>
            <c:numRef>
              <c:f>Лист2!$B$25:$B$30</c:f>
              <c:numCache>
                <c:formatCode>0.0%</c:formatCode>
                <c:ptCount val="6"/>
                <c:pt idx="0">
                  <c:v>0.54700000000000004</c:v>
                </c:pt>
                <c:pt idx="1">
                  <c:v>0.55100000000000005</c:v>
                </c:pt>
                <c:pt idx="2">
                  <c:v>0.55200000000000005</c:v>
                </c:pt>
                <c:pt idx="3">
                  <c:v>0.56999999999999995</c:v>
                </c:pt>
                <c:pt idx="4">
                  <c:v>0.57299999999999995</c:v>
                </c:pt>
                <c:pt idx="5">
                  <c:v>0.57899999999999996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4956544"/>
        <c:axId val="114970624"/>
        <c:axId val="0"/>
      </c:bar3DChart>
      <c:catAx>
        <c:axId val="114956544"/>
        <c:scaling>
          <c:orientation val="minMax"/>
        </c:scaling>
        <c:delete val="0"/>
        <c:axPos val="b"/>
        <c:majorTickMark val="out"/>
        <c:minorTickMark val="none"/>
        <c:tickLblPos val="nextTo"/>
        <c:crossAx val="114970624"/>
        <c:crosses val="autoZero"/>
        <c:auto val="1"/>
        <c:lblAlgn val="ctr"/>
        <c:lblOffset val="100"/>
        <c:noMultiLvlLbl val="0"/>
      </c:catAx>
      <c:valAx>
        <c:axId val="114970624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1149565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Показатель одногодичной летальности в Тульской области,%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Лист2!$B$15</c:f>
              <c:strCache>
                <c:ptCount val="1"/>
                <c:pt idx="0">
                  <c:v>Тульская область</c:v>
                </c:pt>
              </c:strCache>
            </c:strRef>
          </c:tx>
          <c:spPr>
            <a:solidFill>
              <a:srgbClr val="1550A7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Лист2!$A$16:$A$21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Лист2!$B$16:$B$21</c:f>
              <c:numCache>
                <c:formatCode>0.0%</c:formatCode>
                <c:ptCount val="6"/>
                <c:pt idx="0">
                  <c:v>0.29199999999999998</c:v>
                </c:pt>
                <c:pt idx="1">
                  <c:v>0.28699999999999998</c:v>
                </c:pt>
                <c:pt idx="2">
                  <c:v>0.27900000000000003</c:v>
                </c:pt>
                <c:pt idx="3">
                  <c:v>0.27300000000000002</c:v>
                </c:pt>
                <c:pt idx="4">
                  <c:v>0.26</c:v>
                </c:pt>
                <c:pt idx="5">
                  <c:v>0.24099999999999999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4987392"/>
        <c:axId val="114988928"/>
        <c:axId val="0"/>
      </c:bar3DChart>
      <c:catAx>
        <c:axId val="114987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4988928"/>
        <c:crosses val="autoZero"/>
        <c:auto val="1"/>
        <c:lblAlgn val="ctr"/>
        <c:lblOffset val="100"/>
        <c:noMultiLvlLbl val="0"/>
      </c:catAx>
      <c:valAx>
        <c:axId val="114988928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1149873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/>
              <a:t>Впервые выявленные ЗНО - 5 448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1717831263839613E-2"/>
          <c:y val="0.11448982939632546"/>
          <c:w val="0.64799751397438332"/>
          <c:h val="0.8796200377296588"/>
        </c:manualLayout>
      </c:layout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4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Лист1!$A$17:$A$18</c:f>
              <c:strCache>
                <c:ptCount val="2"/>
                <c:pt idx="0">
                  <c:v>количество впервые выявленных ЗНО на сопровождении медпомощника</c:v>
                </c:pt>
                <c:pt idx="1">
                  <c:v>количество впервые выявленных ЗНО не на сопровождении медпомощника</c:v>
                </c:pt>
              </c:strCache>
            </c:strRef>
          </c:cat>
          <c:val>
            <c:numRef>
              <c:f>Лист1!$B$17:$B$18</c:f>
              <c:numCache>
                <c:formatCode>General</c:formatCode>
                <c:ptCount val="2"/>
                <c:pt idx="0">
                  <c:v>1628</c:v>
                </c:pt>
                <c:pt idx="1">
                  <c:v>3820</c:v>
                </c:pt>
              </c:numCache>
            </c:numRef>
          </c:val>
        </c:ser>
        <c:ser>
          <c:idx val="1"/>
          <c:order val="1"/>
          <c:explosion val="25"/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Лист1!$A$17:$A$18</c:f>
              <c:strCache>
                <c:ptCount val="2"/>
                <c:pt idx="0">
                  <c:v>количество впервые выявленных ЗНО на сопровождении медпомощника</c:v>
                </c:pt>
                <c:pt idx="1">
                  <c:v>количество впервые выявленных ЗНО не на сопровождении медпомощника</c:v>
                </c:pt>
              </c:strCache>
            </c:strRef>
          </c:cat>
          <c:val>
            <c:numRef>
              <c:f>Лист1!$C$17:$C$18</c:f>
              <c:numCache>
                <c:formatCode>0.00%</c:formatCode>
                <c:ptCount val="2"/>
                <c:pt idx="0">
                  <c:v>0.29899999999999999</c:v>
                </c:pt>
                <c:pt idx="1">
                  <c:v>0.70099999999999996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/>
              <a:t>Количество пациентов на сопровождении - 4628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Лист1!$A$23:$A$25</c:f>
              <c:strCache>
                <c:ptCount val="3"/>
                <c:pt idx="0">
                  <c:v>Диагноз не подтвердился</c:v>
                </c:pt>
                <c:pt idx="1">
                  <c:v>Начато лечение</c:v>
                </c:pt>
                <c:pt idx="2">
                  <c:v>На сопровождении</c:v>
                </c:pt>
              </c:strCache>
            </c:strRef>
          </c:cat>
          <c:val>
            <c:numRef>
              <c:f>Лист1!$B$23:$B$25</c:f>
              <c:numCache>
                <c:formatCode>General</c:formatCode>
                <c:ptCount val="3"/>
                <c:pt idx="0">
                  <c:v>2312</c:v>
                </c:pt>
                <c:pt idx="1">
                  <c:v>1447</c:v>
                </c:pt>
                <c:pt idx="2">
                  <c:v>869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Распределение </a:t>
            </a:r>
            <a:r>
              <a:rPr lang="ru-RU" dirty="0"/>
              <a:t>по возрасту,%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'Прошли медпомощник'!$A$8:$A$9</c:f>
              <c:strCache>
                <c:ptCount val="2"/>
                <c:pt idx="0">
                  <c:v>трудоспособный возраст</c:v>
                </c:pt>
                <c:pt idx="1">
                  <c:v>старше трудоспособного</c:v>
                </c:pt>
              </c:strCache>
            </c:strRef>
          </c:cat>
          <c:val>
            <c:numRef>
              <c:f>'Прошли медпомощник'!$B$8:$B$9</c:f>
              <c:numCache>
                <c:formatCode>General</c:formatCode>
                <c:ptCount val="2"/>
                <c:pt idx="0">
                  <c:v>1036</c:v>
                </c:pt>
                <c:pt idx="1">
                  <c:v>592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Распределение по стадиям,%</a:t>
            </a:r>
            <a:endParaRPr lang="ru-RU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'Прошли медпомощник'!$A$19:$A$23</c:f>
              <c:strCache>
                <c:ptCount val="5"/>
                <c:pt idx="0">
                  <c:v>1ст.</c:v>
                </c:pt>
                <c:pt idx="1">
                  <c:v>2ст.</c:v>
                </c:pt>
                <c:pt idx="2">
                  <c:v>4ст.</c:v>
                </c:pt>
                <c:pt idx="3">
                  <c:v>3ст.</c:v>
                </c:pt>
                <c:pt idx="4">
                  <c:v>Нестадир.</c:v>
                </c:pt>
              </c:strCache>
            </c:strRef>
          </c:cat>
          <c:val>
            <c:numRef>
              <c:f>'Прошли медпомощник'!$B$19:$B$23</c:f>
              <c:numCache>
                <c:formatCode>General</c:formatCode>
                <c:ptCount val="5"/>
                <c:pt idx="0">
                  <c:v>551</c:v>
                </c:pt>
                <c:pt idx="1">
                  <c:v>487</c:v>
                </c:pt>
                <c:pt idx="2">
                  <c:v>299</c:v>
                </c:pt>
                <c:pt idx="3">
                  <c:v>282</c:v>
                </c:pt>
                <c:pt idx="4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Распределение</a:t>
            </a:r>
            <a:r>
              <a:rPr lang="ru-RU" baseline="0" dirty="0" smtClean="0"/>
              <a:t> п</a:t>
            </a:r>
            <a:r>
              <a:rPr lang="ru-RU" dirty="0" smtClean="0"/>
              <a:t>о </a:t>
            </a:r>
            <a:r>
              <a:rPr lang="ru-RU" dirty="0"/>
              <a:t>возрасту,%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'Без-медпом'!$A$8:$A$9</c:f>
              <c:strCache>
                <c:ptCount val="2"/>
                <c:pt idx="0">
                  <c:v>трудоспособный возраст</c:v>
                </c:pt>
                <c:pt idx="1">
                  <c:v>старше трудоспособного</c:v>
                </c:pt>
              </c:strCache>
            </c:strRef>
          </c:cat>
          <c:val>
            <c:numRef>
              <c:f>'Без-медпом'!$B$8:$B$9</c:f>
              <c:numCache>
                <c:formatCode>General</c:formatCode>
                <c:ptCount val="2"/>
                <c:pt idx="0">
                  <c:v>1056</c:v>
                </c:pt>
                <c:pt idx="1">
                  <c:v>2756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Распределение по </a:t>
            </a:r>
            <a:r>
              <a:rPr lang="ru-RU" dirty="0"/>
              <a:t>стадиям,%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'Без-медпом'!$A$19:$A$23</c:f>
              <c:strCache>
                <c:ptCount val="5"/>
                <c:pt idx="0">
                  <c:v>1ст.</c:v>
                </c:pt>
                <c:pt idx="1">
                  <c:v>2ст.</c:v>
                </c:pt>
                <c:pt idx="2">
                  <c:v>4ст.</c:v>
                </c:pt>
                <c:pt idx="3">
                  <c:v>3ст.</c:v>
                </c:pt>
                <c:pt idx="4">
                  <c:v>Нестадир.</c:v>
                </c:pt>
              </c:strCache>
            </c:strRef>
          </c:cat>
          <c:val>
            <c:numRef>
              <c:f>'Без-медпом'!$B$19:$B$23</c:f>
              <c:numCache>
                <c:formatCode>General</c:formatCode>
                <c:ptCount val="5"/>
                <c:pt idx="0">
                  <c:v>1239</c:v>
                </c:pt>
                <c:pt idx="1">
                  <c:v>944</c:v>
                </c:pt>
                <c:pt idx="2">
                  <c:v>902</c:v>
                </c:pt>
                <c:pt idx="3">
                  <c:v>599</c:v>
                </c:pt>
                <c:pt idx="4">
                  <c:v>148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B0CBF1-2406-4F46-A0F8-E6843CD662F2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92E569-93DB-4A2B-A917-41F23D9B6CAA}">
      <dgm:prSet phldrT="[Текст]" custT="1"/>
      <dgm:spPr/>
      <dgm:t>
        <a:bodyPr/>
        <a:lstStyle/>
        <a:p>
          <a:r>
            <a:rPr lang="ru-RU" sz="1400" b="1" dirty="0" smtClean="0"/>
            <a:t>1-й этап (ГУЗ «ТОКОД», МО) </a:t>
          </a:r>
          <a:endParaRPr lang="ru-RU" sz="1400" b="1" dirty="0"/>
        </a:p>
      </dgm:t>
    </dgm:pt>
    <dgm:pt modelId="{81C441C0-BB14-4740-AB99-6E58D33CAA5B}" type="parTrans" cxnId="{8E648B35-578E-478B-9006-B7F4C9601448}">
      <dgm:prSet/>
      <dgm:spPr/>
      <dgm:t>
        <a:bodyPr/>
        <a:lstStyle/>
        <a:p>
          <a:endParaRPr lang="ru-RU"/>
        </a:p>
      </dgm:t>
    </dgm:pt>
    <dgm:pt modelId="{CAD365D3-A9F3-47D9-ACF9-23DA16C132AF}" type="sibTrans" cxnId="{8E648B35-578E-478B-9006-B7F4C9601448}">
      <dgm:prSet/>
      <dgm:spPr/>
      <dgm:t>
        <a:bodyPr/>
        <a:lstStyle/>
        <a:p>
          <a:endParaRPr lang="ru-RU"/>
        </a:p>
      </dgm:t>
    </dgm:pt>
    <dgm:pt modelId="{152C2A2D-2DF9-4F59-B076-125C864FD011}">
      <dgm:prSet phldrT="[Текст]" custT="1"/>
      <dgm:spPr/>
      <dgm:t>
        <a:bodyPr/>
        <a:lstStyle/>
        <a:p>
          <a:r>
            <a:rPr lang="ru-RU" sz="1050" dirty="0"/>
            <a:t>Формирование </a:t>
          </a:r>
          <a:r>
            <a:rPr lang="ru-RU" sz="1050" dirty="0" smtClean="0"/>
            <a:t>групп пациентов по медицинским организациям</a:t>
          </a:r>
          <a:endParaRPr lang="ru-RU" sz="1050" dirty="0"/>
        </a:p>
      </dgm:t>
    </dgm:pt>
    <dgm:pt modelId="{CFCA5B65-1906-4164-8C68-3D82B68DFC65}" type="parTrans" cxnId="{366AD0F1-E621-4B3F-913F-CC12F49377D8}">
      <dgm:prSet/>
      <dgm:spPr/>
      <dgm:t>
        <a:bodyPr/>
        <a:lstStyle/>
        <a:p>
          <a:endParaRPr lang="ru-RU"/>
        </a:p>
      </dgm:t>
    </dgm:pt>
    <dgm:pt modelId="{2C95FA5F-A719-4AA2-A9F5-7417A687F4B5}" type="sibTrans" cxnId="{366AD0F1-E621-4B3F-913F-CC12F49377D8}">
      <dgm:prSet/>
      <dgm:spPr/>
      <dgm:t>
        <a:bodyPr/>
        <a:lstStyle/>
        <a:p>
          <a:endParaRPr lang="ru-RU"/>
        </a:p>
      </dgm:t>
    </dgm:pt>
    <dgm:pt modelId="{7B643469-D94F-40AE-BBAD-7B818C02E2BA}">
      <dgm:prSet phldrT="[Текст]" custT="1"/>
      <dgm:spPr/>
      <dgm:t>
        <a:bodyPr/>
        <a:lstStyle/>
        <a:p>
          <a:r>
            <a:rPr lang="ru-RU" sz="1050" dirty="0" smtClean="0"/>
            <a:t>Персонифицированные списки</a:t>
          </a:r>
          <a:endParaRPr lang="ru-RU" sz="1050" dirty="0"/>
        </a:p>
      </dgm:t>
    </dgm:pt>
    <dgm:pt modelId="{5D7C8C17-6D36-46F9-8983-7A5C28884951}" type="parTrans" cxnId="{B0BF5A06-D518-4EE8-B8B3-B60E5A264F45}">
      <dgm:prSet/>
      <dgm:spPr/>
      <dgm:t>
        <a:bodyPr/>
        <a:lstStyle/>
        <a:p>
          <a:endParaRPr lang="ru-RU"/>
        </a:p>
      </dgm:t>
    </dgm:pt>
    <dgm:pt modelId="{0B3A5D61-93D1-4B67-A66E-40C103867C84}" type="sibTrans" cxnId="{B0BF5A06-D518-4EE8-B8B3-B60E5A264F45}">
      <dgm:prSet/>
      <dgm:spPr/>
      <dgm:t>
        <a:bodyPr/>
        <a:lstStyle/>
        <a:p>
          <a:endParaRPr lang="ru-RU"/>
        </a:p>
      </dgm:t>
    </dgm:pt>
    <dgm:pt modelId="{772300DC-0E38-4910-B738-796943628059}">
      <dgm:prSet phldrT="[Текст]" custT="1"/>
      <dgm:spPr/>
      <dgm:t>
        <a:bodyPr/>
        <a:lstStyle/>
        <a:p>
          <a:r>
            <a:rPr lang="ru-RU" sz="1400" b="1" dirty="0" smtClean="0"/>
            <a:t>2-й этап (МО)</a:t>
          </a:r>
          <a:endParaRPr lang="ru-RU" sz="1400" b="1" dirty="0"/>
        </a:p>
      </dgm:t>
    </dgm:pt>
    <dgm:pt modelId="{419A816F-EAAC-4894-88E6-7CEFE3E339DB}" type="parTrans" cxnId="{0671289F-1E6B-4002-ACA1-6AB31F630860}">
      <dgm:prSet/>
      <dgm:spPr/>
      <dgm:t>
        <a:bodyPr/>
        <a:lstStyle/>
        <a:p>
          <a:endParaRPr lang="ru-RU"/>
        </a:p>
      </dgm:t>
    </dgm:pt>
    <dgm:pt modelId="{5871635F-2E9E-4AEC-A670-A06491A5496F}" type="sibTrans" cxnId="{0671289F-1E6B-4002-ACA1-6AB31F630860}">
      <dgm:prSet/>
      <dgm:spPr/>
      <dgm:t>
        <a:bodyPr/>
        <a:lstStyle/>
        <a:p>
          <a:endParaRPr lang="ru-RU"/>
        </a:p>
      </dgm:t>
    </dgm:pt>
    <dgm:pt modelId="{33C26C78-559D-4694-A873-D31AF90ACFCB}">
      <dgm:prSet phldrT="[Текст]" custT="1"/>
      <dgm:spPr/>
      <dgm:t>
        <a:bodyPr/>
        <a:lstStyle/>
        <a:p>
          <a:r>
            <a:rPr lang="ru-RU" sz="1050" dirty="0" smtClean="0"/>
            <a:t>Формирование групп пациентов по тяжести состояния</a:t>
          </a:r>
          <a:endParaRPr lang="ru-RU" sz="1050" dirty="0"/>
        </a:p>
      </dgm:t>
    </dgm:pt>
    <dgm:pt modelId="{6638EB27-59B1-4012-AAA9-357BB254CBA5}" type="parTrans" cxnId="{AED13B4B-E7AE-42AE-B7AF-D77B63240A22}">
      <dgm:prSet/>
      <dgm:spPr/>
      <dgm:t>
        <a:bodyPr/>
        <a:lstStyle/>
        <a:p>
          <a:endParaRPr lang="ru-RU"/>
        </a:p>
      </dgm:t>
    </dgm:pt>
    <dgm:pt modelId="{F60E0825-C173-4C2C-9D70-CE41BBE8E640}" type="sibTrans" cxnId="{AED13B4B-E7AE-42AE-B7AF-D77B63240A22}">
      <dgm:prSet/>
      <dgm:spPr/>
      <dgm:t>
        <a:bodyPr/>
        <a:lstStyle/>
        <a:p>
          <a:endParaRPr lang="ru-RU"/>
        </a:p>
      </dgm:t>
    </dgm:pt>
    <dgm:pt modelId="{E2B2B613-2B89-4C51-9D60-E002A28C1589}">
      <dgm:prSet phldrT="[Текст]" custT="1"/>
      <dgm:spPr/>
      <dgm:t>
        <a:bodyPr/>
        <a:lstStyle/>
        <a:p>
          <a:r>
            <a:rPr lang="ru-RU" sz="1400" b="1" dirty="0" smtClean="0"/>
            <a:t>3-й этап (МО)</a:t>
          </a:r>
          <a:endParaRPr lang="ru-RU" sz="1400" b="1" dirty="0"/>
        </a:p>
      </dgm:t>
    </dgm:pt>
    <dgm:pt modelId="{2271063F-64F0-48F3-925F-03608A5B1592}" type="parTrans" cxnId="{1CF8499D-9B2B-4CD3-A69B-621D40A1D301}">
      <dgm:prSet/>
      <dgm:spPr/>
      <dgm:t>
        <a:bodyPr/>
        <a:lstStyle/>
        <a:p>
          <a:endParaRPr lang="ru-RU"/>
        </a:p>
      </dgm:t>
    </dgm:pt>
    <dgm:pt modelId="{13DBF90D-F2F0-4862-AAA6-3ED9A89E9D50}" type="sibTrans" cxnId="{1CF8499D-9B2B-4CD3-A69B-621D40A1D301}">
      <dgm:prSet/>
      <dgm:spPr/>
      <dgm:t>
        <a:bodyPr/>
        <a:lstStyle/>
        <a:p>
          <a:endParaRPr lang="ru-RU"/>
        </a:p>
      </dgm:t>
    </dgm:pt>
    <dgm:pt modelId="{B5F894ED-0B0B-4DD0-AF47-7801F98D0EA2}">
      <dgm:prSet phldrT="[Текст]" custT="1"/>
      <dgm:spPr/>
      <dgm:t>
        <a:bodyPr/>
        <a:lstStyle/>
        <a:p>
          <a:r>
            <a:rPr lang="ru-RU" sz="1050" dirty="0" smtClean="0"/>
            <a:t>Осмотр пациентов </a:t>
          </a:r>
          <a:endParaRPr lang="ru-RU" sz="1050" dirty="0"/>
        </a:p>
      </dgm:t>
    </dgm:pt>
    <dgm:pt modelId="{A770C745-EA30-4338-8582-D36774EA7EC0}" type="parTrans" cxnId="{D62E7B0D-EFA3-4FDF-BC9C-AA560679E801}">
      <dgm:prSet/>
      <dgm:spPr/>
      <dgm:t>
        <a:bodyPr/>
        <a:lstStyle/>
        <a:p>
          <a:endParaRPr lang="ru-RU"/>
        </a:p>
      </dgm:t>
    </dgm:pt>
    <dgm:pt modelId="{F7D1F583-9142-46BB-8759-18F8AB4FAA6E}" type="sibTrans" cxnId="{D62E7B0D-EFA3-4FDF-BC9C-AA560679E801}">
      <dgm:prSet/>
      <dgm:spPr/>
      <dgm:t>
        <a:bodyPr/>
        <a:lstStyle/>
        <a:p>
          <a:endParaRPr lang="ru-RU"/>
        </a:p>
      </dgm:t>
    </dgm:pt>
    <dgm:pt modelId="{F0E54772-6B41-4338-9E2B-2504FB7C5435}">
      <dgm:prSet phldrT="[Текст]" custT="1"/>
      <dgm:spPr/>
      <dgm:t>
        <a:bodyPr/>
        <a:lstStyle/>
        <a:p>
          <a:r>
            <a:rPr lang="ru-RU" sz="1050" dirty="0" smtClean="0"/>
            <a:t>Оказание симптоматической, паллиативной помощи в амбулаторных условиях</a:t>
          </a:r>
          <a:endParaRPr lang="ru-RU" sz="1050" dirty="0"/>
        </a:p>
      </dgm:t>
    </dgm:pt>
    <dgm:pt modelId="{764ACD80-644E-4C1F-B210-2E0B50114279}" type="parTrans" cxnId="{E3312DD2-6CE4-44A8-AD0E-91A9ADD625DB}">
      <dgm:prSet/>
      <dgm:spPr/>
      <dgm:t>
        <a:bodyPr/>
        <a:lstStyle/>
        <a:p>
          <a:endParaRPr lang="ru-RU"/>
        </a:p>
      </dgm:t>
    </dgm:pt>
    <dgm:pt modelId="{9F2A1283-8828-4F39-A225-84585088A467}" type="sibTrans" cxnId="{E3312DD2-6CE4-44A8-AD0E-91A9ADD625DB}">
      <dgm:prSet/>
      <dgm:spPr/>
      <dgm:t>
        <a:bodyPr/>
        <a:lstStyle/>
        <a:p>
          <a:endParaRPr lang="ru-RU"/>
        </a:p>
      </dgm:t>
    </dgm:pt>
    <dgm:pt modelId="{10C6490A-3BEE-4D6D-832F-740B4D02FD50}">
      <dgm:prSet phldrT="[Текст]" custT="1"/>
      <dgm:spPr/>
      <dgm:t>
        <a:bodyPr/>
        <a:lstStyle/>
        <a:p>
          <a:r>
            <a:rPr lang="ru-RU" sz="1050" dirty="0" smtClean="0"/>
            <a:t>Направление всех нуждающихся пациентов на стационарное лечение  </a:t>
          </a:r>
          <a:endParaRPr lang="ru-RU" sz="1050" dirty="0"/>
        </a:p>
      </dgm:t>
    </dgm:pt>
    <dgm:pt modelId="{91DF1FC0-44A3-46B5-B72F-290EEAD97B55}" type="parTrans" cxnId="{0A2F0581-09A8-4946-9964-70DD46BEAB00}">
      <dgm:prSet/>
      <dgm:spPr/>
      <dgm:t>
        <a:bodyPr/>
        <a:lstStyle/>
        <a:p>
          <a:endParaRPr lang="ru-RU"/>
        </a:p>
      </dgm:t>
    </dgm:pt>
    <dgm:pt modelId="{E7404B0D-E968-4B1B-8E7E-0372531ABD14}" type="sibTrans" cxnId="{0A2F0581-09A8-4946-9964-70DD46BEAB00}">
      <dgm:prSet/>
      <dgm:spPr/>
      <dgm:t>
        <a:bodyPr/>
        <a:lstStyle/>
        <a:p>
          <a:endParaRPr lang="ru-RU"/>
        </a:p>
      </dgm:t>
    </dgm:pt>
    <dgm:pt modelId="{47E7CCA7-269F-4D75-9E0E-3E43B2192A58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b="1" dirty="0" smtClean="0"/>
            <a:t>4-й этап (ГУЗ «ТОКОД</a:t>
          </a:r>
          <a:r>
            <a:rPr lang="ru-RU" sz="1400" b="1" dirty="0" smtClean="0"/>
            <a:t>») </a:t>
          </a:r>
          <a:endParaRPr lang="ru-RU" sz="1400" b="1" dirty="0"/>
        </a:p>
      </dgm:t>
    </dgm:pt>
    <dgm:pt modelId="{A3524905-FD12-44D0-B544-A5C937D362C4}" type="parTrans" cxnId="{6E264A74-4BF9-484F-8549-1D0B27C8CFE5}">
      <dgm:prSet/>
      <dgm:spPr/>
      <dgm:t>
        <a:bodyPr/>
        <a:lstStyle/>
        <a:p>
          <a:endParaRPr lang="ru-RU"/>
        </a:p>
      </dgm:t>
    </dgm:pt>
    <dgm:pt modelId="{DF6B7CFD-5332-4D81-B623-221907990529}" type="sibTrans" cxnId="{6E264A74-4BF9-484F-8549-1D0B27C8CFE5}">
      <dgm:prSet/>
      <dgm:spPr/>
      <dgm:t>
        <a:bodyPr/>
        <a:lstStyle/>
        <a:p>
          <a:endParaRPr lang="ru-RU"/>
        </a:p>
      </dgm:t>
    </dgm:pt>
    <dgm:pt modelId="{E643B437-9E72-400C-A22E-4AAFBC8ACA25}">
      <dgm:prSet custT="1"/>
      <dgm:spPr/>
      <dgm:t>
        <a:bodyPr/>
        <a:lstStyle/>
        <a:p>
          <a:r>
            <a:rPr lang="ru-RU" sz="1050" dirty="0" smtClean="0"/>
            <a:t>Еженедельный мониторинг</a:t>
          </a:r>
          <a:endParaRPr lang="ru-RU" sz="1050" dirty="0"/>
        </a:p>
      </dgm:t>
    </dgm:pt>
    <dgm:pt modelId="{31302DD4-42E8-46FD-BC61-C428E5029674}" type="parTrans" cxnId="{3B179EE7-9037-41B9-96D1-8B0C7A7C9377}">
      <dgm:prSet/>
      <dgm:spPr/>
      <dgm:t>
        <a:bodyPr/>
        <a:lstStyle/>
        <a:p>
          <a:endParaRPr lang="ru-RU"/>
        </a:p>
      </dgm:t>
    </dgm:pt>
    <dgm:pt modelId="{87BFC79D-5330-4CB8-B679-E3A599DA3293}" type="sibTrans" cxnId="{3B179EE7-9037-41B9-96D1-8B0C7A7C9377}">
      <dgm:prSet/>
      <dgm:spPr/>
      <dgm:t>
        <a:bodyPr/>
        <a:lstStyle/>
        <a:p>
          <a:endParaRPr lang="ru-RU"/>
        </a:p>
      </dgm:t>
    </dgm:pt>
    <dgm:pt modelId="{2D1F549D-70A9-4AE7-BC22-1B5B40730746}">
      <dgm:prSet phldrT="[Текст]" custT="1"/>
      <dgm:spPr/>
      <dgm:t>
        <a:bodyPr/>
        <a:lstStyle/>
        <a:p>
          <a:r>
            <a:rPr lang="ru-RU" sz="1050" dirty="0" smtClean="0"/>
            <a:t>Определение периодичности осмотра   </a:t>
          </a:r>
          <a:endParaRPr lang="ru-RU" sz="1050" dirty="0"/>
        </a:p>
      </dgm:t>
    </dgm:pt>
    <dgm:pt modelId="{72B48220-CF04-47DF-9DB2-3E67005951D1}" type="parTrans" cxnId="{AF747901-5A64-41C7-9556-2CD22F1267A5}">
      <dgm:prSet/>
      <dgm:spPr/>
      <dgm:t>
        <a:bodyPr/>
        <a:lstStyle/>
        <a:p>
          <a:endParaRPr lang="ru-RU"/>
        </a:p>
      </dgm:t>
    </dgm:pt>
    <dgm:pt modelId="{26FD9F18-4772-4CBF-B91A-A92CA36070EC}" type="sibTrans" cxnId="{AF747901-5A64-41C7-9556-2CD22F1267A5}">
      <dgm:prSet/>
      <dgm:spPr/>
      <dgm:t>
        <a:bodyPr/>
        <a:lstStyle/>
        <a:p>
          <a:endParaRPr lang="ru-RU"/>
        </a:p>
      </dgm:t>
    </dgm:pt>
    <dgm:pt modelId="{496D8182-3DD6-4304-B52F-4CB34A1CB2AE}">
      <dgm:prSet custT="1"/>
      <dgm:spPr/>
      <dgm:t>
        <a:bodyPr/>
        <a:lstStyle/>
        <a:p>
          <a:r>
            <a:rPr lang="ru-RU" sz="1050" dirty="0" smtClean="0"/>
            <a:t>Направление информации в </a:t>
          </a:r>
          <a:r>
            <a:rPr lang="ru-RU" sz="1050" dirty="0" err="1" smtClean="0"/>
            <a:t>онкодиспансер</a:t>
          </a:r>
          <a:endParaRPr lang="ru-RU" sz="1050" dirty="0"/>
        </a:p>
      </dgm:t>
    </dgm:pt>
    <dgm:pt modelId="{225FAEF5-A1C2-42D5-8A47-C7AC7351ACDC}" type="parTrans" cxnId="{C8546A26-251C-4ED9-AC7D-A84DDA0E2B5A}">
      <dgm:prSet/>
      <dgm:spPr/>
      <dgm:t>
        <a:bodyPr/>
        <a:lstStyle/>
        <a:p>
          <a:endParaRPr lang="ru-RU"/>
        </a:p>
      </dgm:t>
    </dgm:pt>
    <dgm:pt modelId="{41068490-1797-4E88-853F-4BACAD61BB03}" type="sibTrans" cxnId="{C8546A26-251C-4ED9-AC7D-A84DDA0E2B5A}">
      <dgm:prSet/>
      <dgm:spPr/>
      <dgm:t>
        <a:bodyPr/>
        <a:lstStyle/>
        <a:p>
          <a:endParaRPr lang="ru-RU"/>
        </a:p>
      </dgm:t>
    </dgm:pt>
    <dgm:pt modelId="{D4F3E95F-8E6C-4179-8EB2-FAB2E1A22563}" type="pres">
      <dgm:prSet presAssocID="{DAB0CBF1-2406-4F46-A0F8-E6843CD662F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09E075-E0A3-4CD8-A6D1-E85CA49CCD04}" type="pres">
      <dgm:prSet presAssocID="{DAB0CBF1-2406-4F46-A0F8-E6843CD662F2}" presName="tSp" presStyleCnt="0"/>
      <dgm:spPr/>
    </dgm:pt>
    <dgm:pt modelId="{8E6107E6-9034-4E2D-94CF-27465C6AF4AD}" type="pres">
      <dgm:prSet presAssocID="{DAB0CBF1-2406-4F46-A0F8-E6843CD662F2}" presName="bSp" presStyleCnt="0"/>
      <dgm:spPr/>
    </dgm:pt>
    <dgm:pt modelId="{F1BFEC1F-F2F2-4023-882E-C98ADE8B483D}" type="pres">
      <dgm:prSet presAssocID="{DAB0CBF1-2406-4F46-A0F8-E6843CD662F2}" presName="process" presStyleCnt="0"/>
      <dgm:spPr/>
    </dgm:pt>
    <dgm:pt modelId="{60BD93B9-938F-4327-B74C-405F0AEC784D}" type="pres">
      <dgm:prSet presAssocID="{AA92E569-93DB-4A2B-A917-41F23D9B6CAA}" presName="composite1" presStyleCnt="0"/>
      <dgm:spPr/>
    </dgm:pt>
    <dgm:pt modelId="{9554DA88-76C2-483D-979A-3C66C9046AA3}" type="pres">
      <dgm:prSet presAssocID="{AA92E569-93DB-4A2B-A917-41F23D9B6CAA}" presName="dummyNode1" presStyleLbl="node1" presStyleIdx="0" presStyleCnt="4"/>
      <dgm:spPr/>
    </dgm:pt>
    <dgm:pt modelId="{4509FE74-19CF-409E-9DAF-7F5344438C53}" type="pres">
      <dgm:prSet presAssocID="{AA92E569-93DB-4A2B-A917-41F23D9B6CAA}" presName="childNode1" presStyleLbl="bgAcc1" presStyleIdx="0" presStyleCnt="4" custScaleX="169541" custScaleY="1192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383627-681A-40CE-9CBF-7861BD34624C}" type="pres">
      <dgm:prSet presAssocID="{AA92E569-93DB-4A2B-A917-41F23D9B6CAA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B631AD-D8FC-4F07-89D1-DCA2107F6399}" type="pres">
      <dgm:prSet presAssocID="{AA92E569-93DB-4A2B-A917-41F23D9B6CAA}" presName="parentNode1" presStyleLbl="node1" presStyleIdx="0" presStyleCnt="4" custScaleX="133993" custScaleY="11994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92D822-735B-479B-88D9-2490923F022E}" type="pres">
      <dgm:prSet presAssocID="{AA92E569-93DB-4A2B-A917-41F23D9B6CAA}" presName="connSite1" presStyleCnt="0"/>
      <dgm:spPr/>
    </dgm:pt>
    <dgm:pt modelId="{092BF59D-F7BF-4A6C-93E8-57337B7F3D93}" type="pres">
      <dgm:prSet presAssocID="{CAD365D3-A9F3-47D9-ACF9-23DA16C132AF}" presName="Name9" presStyleLbl="sibTrans2D1" presStyleIdx="0" presStyleCnt="3"/>
      <dgm:spPr/>
      <dgm:t>
        <a:bodyPr/>
        <a:lstStyle/>
        <a:p>
          <a:endParaRPr lang="ru-RU"/>
        </a:p>
      </dgm:t>
    </dgm:pt>
    <dgm:pt modelId="{96D43F71-08E9-49FA-B7E9-DABB5FF40807}" type="pres">
      <dgm:prSet presAssocID="{772300DC-0E38-4910-B738-796943628059}" presName="composite2" presStyleCnt="0"/>
      <dgm:spPr/>
    </dgm:pt>
    <dgm:pt modelId="{9BED4BAE-62F3-4CA1-8232-3B06D30B2D45}" type="pres">
      <dgm:prSet presAssocID="{772300DC-0E38-4910-B738-796943628059}" presName="dummyNode2" presStyleLbl="node1" presStyleIdx="0" presStyleCnt="4"/>
      <dgm:spPr/>
    </dgm:pt>
    <dgm:pt modelId="{27FBFA36-7C87-4AEC-930B-A9A3DA0AB3D7}" type="pres">
      <dgm:prSet presAssocID="{772300DC-0E38-4910-B738-796943628059}" presName="childNode2" presStyleLbl="bgAcc1" presStyleIdx="1" presStyleCnt="4" custScaleX="131104" custScaleY="1182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9BC4EA-BEB4-43D9-B5C6-F5AE6E095D6A}" type="pres">
      <dgm:prSet presAssocID="{772300DC-0E38-4910-B738-796943628059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A53F43-1035-4214-BBC9-C3E6C2221FCF}" type="pres">
      <dgm:prSet presAssocID="{772300DC-0E38-4910-B738-796943628059}" presName="parentNode2" presStyleLbl="node1" presStyleIdx="1" presStyleCnt="4" custScaleX="154975" custScaleY="146613" custLinFactNeighborX="7768" custLinFactNeighborY="-195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45E86-51D9-470C-8AEF-4C870E944CB2}" type="pres">
      <dgm:prSet presAssocID="{772300DC-0E38-4910-B738-796943628059}" presName="connSite2" presStyleCnt="0"/>
      <dgm:spPr/>
    </dgm:pt>
    <dgm:pt modelId="{F937BC5D-C925-4217-B226-6BE45CBF3504}" type="pres">
      <dgm:prSet presAssocID="{5871635F-2E9E-4AEC-A670-A06491A5496F}" presName="Name18" presStyleLbl="sibTrans2D1" presStyleIdx="1" presStyleCnt="3"/>
      <dgm:spPr/>
      <dgm:t>
        <a:bodyPr/>
        <a:lstStyle/>
        <a:p>
          <a:endParaRPr lang="ru-RU"/>
        </a:p>
      </dgm:t>
    </dgm:pt>
    <dgm:pt modelId="{0EBA0DEF-E673-436F-9FA8-29C28CACEBEC}" type="pres">
      <dgm:prSet presAssocID="{E2B2B613-2B89-4C51-9D60-E002A28C1589}" presName="composite1" presStyleCnt="0"/>
      <dgm:spPr/>
    </dgm:pt>
    <dgm:pt modelId="{41CD7847-BDB8-4814-8C78-F53E7BC37A22}" type="pres">
      <dgm:prSet presAssocID="{E2B2B613-2B89-4C51-9D60-E002A28C1589}" presName="dummyNode1" presStyleLbl="node1" presStyleIdx="1" presStyleCnt="4"/>
      <dgm:spPr/>
    </dgm:pt>
    <dgm:pt modelId="{1C81CC46-133F-4CB0-BCC8-A8EEBD3401C1}" type="pres">
      <dgm:prSet presAssocID="{E2B2B613-2B89-4C51-9D60-E002A28C1589}" presName="childNode1" presStyleLbl="bgAcc1" presStyleIdx="2" presStyleCnt="4" custScaleX="171586" custScaleY="130455" custLinFactNeighborX="625" custLinFactNeighborY="-1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FBF08-1637-4D63-9B32-F1E761FCE7FC}" type="pres">
      <dgm:prSet presAssocID="{E2B2B613-2B89-4C51-9D60-E002A28C1589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6F40D8-4E69-4992-AC68-561E529E6799}" type="pres">
      <dgm:prSet presAssocID="{E2B2B613-2B89-4C51-9D60-E002A28C1589}" presName="parentNode1" presStyleLbl="node1" presStyleIdx="2" presStyleCnt="4" custScaleX="152051" custScaleY="168761" custLinFactNeighborX="-16091" custLinFactNeighborY="806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F92383-372C-44A7-9865-DBFBEE3524AC}" type="pres">
      <dgm:prSet presAssocID="{E2B2B613-2B89-4C51-9D60-E002A28C1589}" presName="connSite1" presStyleCnt="0"/>
      <dgm:spPr/>
    </dgm:pt>
    <dgm:pt modelId="{94CEC6AE-43E5-4C6C-87BF-8AEBAB8E86F4}" type="pres">
      <dgm:prSet presAssocID="{13DBF90D-F2F0-4862-AAA6-3ED9A89E9D50}" presName="Name9" presStyleLbl="sibTrans2D1" presStyleIdx="2" presStyleCnt="3" custLinFactNeighborX="1908" custLinFactNeighborY="2531"/>
      <dgm:spPr/>
      <dgm:t>
        <a:bodyPr/>
        <a:lstStyle/>
        <a:p>
          <a:endParaRPr lang="ru-RU"/>
        </a:p>
      </dgm:t>
    </dgm:pt>
    <dgm:pt modelId="{41E03D90-B39E-40F8-B8E2-FBD622CDA94D}" type="pres">
      <dgm:prSet presAssocID="{47E7CCA7-269F-4D75-9E0E-3E43B2192A58}" presName="composite2" presStyleCnt="0"/>
      <dgm:spPr/>
    </dgm:pt>
    <dgm:pt modelId="{3F8A4009-9D38-4767-A4BC-71719D4CF920}" type="pres">
      <dgm:prSet presAssocID="{47E7CCA7-269F-4D75-9E0E-3E43B2192A58}" presName="dummyNode2" presStyleLbl="node1" presStyleIdx="2" presStyleCnt="4"/>
      <dgm:spPr/>
    </dgm:pt>
    <dgm:pt modelId="{2CCD478B-AD6F-4598-AC16-0F790CB8B8BD}" type="pres">
      <dgm:prSet presAssocID="{47E7CCA7-269F-4D75-9E0E-3E43B2192A58}" presName="childNode2" presStyleLbl="bgAcc1" presStyleIdx="3" presStyleCnt="4" custScaleX="138815" custScaleY="123319" custLinFactNeighborX="-2306" custLinFactNeighborY="5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078BF-E823-444B-AAAD-8F14F30ADDCC}" type="pres">
      <dgm:prSet presAssocID="{47E7CCA7-269F-4D75-9E0E-3E43B2192A58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94567-409A-4AE0-9642-492D2DE37833}" type="pres">
      <dgm:prSet presAssocID="{47E7CCA7-269F-4D75-9E0E-3E43B2192A58}" presName="parentNode2" presStyleLbl="node1" presStyleIdx="3" presStyleCnt="4" custScaleX="124706" custScaleY="1237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3B0DD7-4488-4A5F-9F9F-6C9F916ED7EA}" type="pres">
      <dgm:prSet presAssocID="{47E7CCA7-269F-4D75-9E0E-3E43B2192A58}" presName="connSite2" presStyleCnt="0"/>
      <dgm:spPr/>
    </dgm:pt>
  </dgm:ptLst>
  <dgm:cxnLst>
    <dgm:cxn modelId="{E3312DD2-6CE4-44A8-AD0E-91A9ADD625DB}" srcId="{E2B2B613-2B89-4C51-9D60-E002A28C1589}" destId="{F0E54772-6B41-4338-9E2B-2504FB7C5435}" srcOrd="1" destOrd="0" parTransId="{764ACD80-644E-4C1F-B210-2E0B50114279}" sibTransId="{9F2A1283-8828-4F39-A225-84585088A467}"/>
    <dgm:cxn modelId="{210A34B6-341D-4EEB-A097-3BAFC3B38237}" type="presOf" srcId="{CAD365D3-A9F3-47D9-ACF9-23DA16C132AF}" destId="{092BF59D-F7BF-4A6C-93E8-57337B7F3D93}" srcOrd="0" destOrd="0" presId="urn:microsoft.com/office/officeart/2005/8/layout/hProcess4"/>
    <dgm:cxn modelId="{8E648B35-578E-478B-9006-B7F4C9601448}" srcId="{DAB0CBF1-2406-4F46-A0F8-E6843CD662F2}" destId="{AA92E569-93DB-4A2B-A917-41F23D9B6CAA}" srcOrd="0" destOrd="0" parTransId="{81C441C0-BB14-4740-AB99-6E58D33CAA5B}" sibTransId="{CAD365D3-A9F3-47D9-ACF9-23DA16C132AF}"/>
    <dgm:cxn modelId="{39C7AD4E-03DD-46E8-87AB-1F58A9B8633F}" type="presOf" srcId="{13DBF90D-F2F0-4862-AAA6-3ED9A89E9D50}" destId="{94CEC6AE-43E5-4C6C-87BF-8AEBAB8E86F4}" srcOrd="0" destOrd="0" presId="urn:microsoft.com/office/officeart/2005/8/layout/hProcess4"/>
    <dgm:cxn modelId="{33B87CD1-765F-4B95-B736-95ED3830CCE4}" type="presOf" srcId="{33C26C78-559D-4694-A873-D31AF90ACFCB}" destId="{27FBFA36-7C87-4AEC-930B-A9A3DA0AB3D7}" srcOrd="0" destOrd="0" presId="urn:microsoft.com/office/officeart/2005/8/layout/hProcess4"/>
    <dgm:cxn modelId="{C8546A26-251C-4ED9-AC7D-A84DDA0E2B5A}" srcId="{47E7CCA7-269F-4D75-9E0E-3E43B2192A58}" destId="{496D8182-3DD6-4304-B52F-4CB34A1CB2AE}" srcOrd="1" destOrd="0" parTransId="{225FAEF5-A1C2-42D5-8A47-C7AC7351ACDC}" sibTransId="{41068490-1797-4E88-853F-4BACAD61BB03}"/>
    <dgm:cxn modelId="{ED6863FA-5074-40C6-B521-2083D13B93D3}" type="presOf" srcId="{496D8182-3DD6-4304-B52F-4CB34A1CB2AE}" destId="{2CCD478B-AD6F-4598-AC16-0F790CB8B8BD}" srcOrd="0" destOrd="1" presId="urn:microsoft.com/office/officeart/2005/8/layout/hProcess4"/>
    <dgm:cxn modelId="{AED13B4B-E7AE-42AE-B7AF-D77B63240A22}" srcId="{772300DC-0E38-4910-B738-796943628059}" destId="{33C26C78-559D-4694-A873-D31AF90ACFCB}" srcOrd="0" destOrd="0" parTransId="{6638EB27-59B1-4012-AAA9-357BB254CBA5}" sibTransId="{F60E0825-C173-4C2C-9D70-CE41BBE8E640}"/>
    <dgm:cxn modelId="{AF747901-5A64-41C7-9556-2CD22F1267A5}" srcId="{772300DC-0E38-4910-B738-796943628059}" destId="{2D1F549D-70A9-4AE7-BC22-1B5B40730746}" srcOrd="1" destOrd="0" parTransId="{72B48220-CF04-47DF-9DB2-3E67005951D1}" sibTransId="{26FD9F18-4772-4CBF-B91A-A92CA36070EC}"/>
    <dgm:cxn modelId="{0A2F0581-09A8-4946-9964-70DD46BEAB00}" srcId="{E2B2B613-2B89-4C51-9D60-E002A28C1589}" destId="{10C6490A-3BEE-4D6D-832F-740B4D02FD50}" srcOrd="2" destOrd="0" parTransId="{91DF1FC0-44A3-46B5-B72F-290EEAD97B55}" sibTransId="{E7404B0D-E968-4B1B-8E7E-0372531ABD14}"/>
    <dgm:cxn modelId="{33290D99-335D-47E3-8E8A-CDF1DEF04A52}" type="presOf" srcId="{E643B437-9E72-400C-A22E-4AAFBC8ACA25}" destId="{CE5078BF-E823-444B-AAAD-8F14F30ADDCC}" srcOrd="1" destOrd="0" presId="urn:microsoft.com/office/officeart/2005/8/layout/hProcess4"/>
    <dgm:cxn modelId="{6BEB32D5-3C27-4B8B-A330-3D0FAB7510EB}" type="presOf" srcId="{496D8182-3DD6-4304-B52F-4CB34A1CB2AE}" destId="{CE5078BF-E823-444B-AAAD-8F14F30ADDCC}" srcOrd="1" destOrd="1" presId="urn:microsoft.com/office/officeart/2005/8/layout/hProcess4"/>
    <dgm:cxn modelId="{956EEA1A-4195-44B6-94CD-FD83A21C4342}" type="presOf" srcId="{B5F894ED-0B0B-4DD0-AF47-7801F98D0EA2}" destId="{1C81CC46-133F-4CB0-BCC8-A8EEBD3401C1}" srcOrd="0" destOrd="0" presId="urn:microsoft.com/office/officeart/2005/8/layout/hProcess4"/>
    <dgm:cxn modelId="{1CF8499D-9B2B-4CD3-A69B-621D40A1D301}" srcId="{DAB0CBF1-2406-4F46-A0F8-E6843CD662F2}" destId="{E2B2B613-2B89-4C51-9D60-E002A28C1589}" srcOrd="2" destOrd="0" parTransId="{2271063F-64F0-48F3-925F-03608A5B1592}" sibTransId="{13DBF90D-F2F0-4862-AAA6-3ED9A89E9D50}"/>
    <dgm:cxn modelId="{366AD0F1-E621-4B3F-913F-CC12F49377D8}" srcId="{AA92E569-93DB-4A2B-A917-41F23D9B6CAA}" destId="{152C2A2D-2DF9-4F59-B076-125C864FD011}" srcOrd="0" destOrd="0" parTransId="{CFCA5B65-1906-4164-8C68-3D82B68DFC65}" sibTransId="{2C95FA5F-A719-4AA2-A9F5-7417A687F4B5}"/>
    <dgm:cxn modelId="{EF099B1B-C1AE-4E07-B26D-9E6B9CD59BE1}" type="presOf" srcId="{33C26C78-559D-4694-A873-D31AF90ACFCB}" destId="{B19BC4EA-BEB4-43D9-B5C6-F5AE6E095D6A}" srcOrd="1" destOrd="0" presId="urn:microsoft.com/office/officeart/2005/8/layout/hProcess4"/>
    <dgm:cxn modelId="{B0BF5A06-D518-4EE8-B8B3-B60E5A264F45}" srcId="{AA92E569-93DB-4A2B-A917-41F23D9B6CAA}" destId="{7B643469-D94F-40AE-BBAD-7B818C02E2BA}" srcOrd="1" destOrd="0" parTransId="{5D7C8C17-6D36-46F9-8983-7A5C28884951}" sibTransId="{0B3A5D61-93D1-4B67-A66E-40C103867C84}"/>
    <dgm:cxn modelId="{2026CEDB-C7C4-49A2-A5E6-DB0C280F00EC}" type="presOf" srcId="{10C6490A-3BEE-4D6D-832F-740B4D02FD50}" destId="{04BFBF08-1637-4D63-9B32-F1E761FCE7FC}" srcOrd="1" destOrd="2" presId="urn:microsoft.com/office/officeart/2005/8/layout/hProcess4"/>
    <dgm:cxn modelId="{AC455090-F961-4E0C-B364-F9347329CB0F}" type="presOf" srcId="{2D1F549D-70A9-4AE7-BC22-1B5B40730746}" destId="{B19BC4EA-BEB4-43D9-B5C6-F5AE6E095D6A}" srcOrd="1" destOrd="1" presId="urn:microsoft.com/office/officeart/2005/8/layout/hProcess4"/>
    <dgm:cxn modelId="{C6555FA8-DD0B-4337-852D-50019616D8F8}" type="presOf" srcId="{5871635F-2E9E-4AEC-A670-A06491A5496F}" destId="{F937BC5D-C925-4217-B226-6BE45CBF3504}" srcOrd="0" destOrd="0" presId="urn:microsoft.com/office/officeart/2005/8/layout/hProcess4"/>
    <dgm:cxn modelId="{398063FF-D6CE-4B3B-A98E-F720E734835B}" type="presOf" srcId="{B5F894ED-0B0B-4DD0-AF47-7801F98D0EA2}" destId="{04BFBF08-1637-4D63-9B32-F1E761FCE7FC}" srcOrd="1" destOrd="0" presId="urn:microsoft.com/office/officeart/2005/8/layout/hProcess4"/>
    <dgm:cxn modelId="{E531924A-C368-4234-A3B3-519D843A3361}" type="presOf" srcId="{10C6490A-3BEE-4D6D-832F-740B4D02FD50}" destId="{1C81CC46-133F-4CB0-BCC8-A8EEBD3401C1}" srcOrd="0" destOrd="2" presId="urn:microsoft.com/office/officeart/2005/8/layout/hProcess4"/>
    <dgm:cxn modelId="{51D626E3-24B6-4A21-850C-0AA004CF0DFF}" type="presOf" srcId="{DAB0CBF1-2406-4F46-A0F8-E6843CD662F2}" destId="{D4F3E95F-8E6C-4179-8EB2-FAB2E1A22563}" srcOrd="0" destOrd="0" presId="urn:microsoft.com/office/officeart/2005/8/layout/hProcess4"/>
    <dgm:cxn modelId="{B9FFEA63-B522-47AD-9C00-0530A4078745}" type="presOf" srcId="{7B643469-D94F-40AE-BBAD-7B818C02E2BA}" destId="{4509FE74-19CF-409E-9DAF-7F5344438C53}" srcOrd="0" destOrd="1" presId="urn:microsoft.com/office/officeart/2005/8/layout/hProcess4"/>
    <dgm:cxn modelId="{6E264A74-4BF9-484F-8549-1D0B27C8CFE5}" srcId="{DAB0CBF1-2406-4F46-A0F8-E6843CD662F2}" destId="{47E7CCA7-269F-4D75-9E0E-3E43B2192A58}" srcOrd="3" destOrd="0" parTransId="{A3524905-FD12-44D0-B544-A5C937D362C4}" sibTransId="{DF6B7CFD-5332-4D81-B623-221907990529}"/>
    <dgm:cxn modelId="{2C6EB9E4-94DF-4168-B35A-529DB9B28CB0}" type="presOf" srcId="{E2B2B613-2B89-4C51-9D60-E002A28C1589}" destId="{B76F40D8-4E69-4992-AC68-561E529E6799}" srcOrd="0" destOrd="0" presId="urn:microsoft.com/office/officeart/2005/8/layout/hProcess4"/>
    <dgm:cxn modelId="{3B179EE7-9037-41B9-96D1-8B0C7A7C9377}" srcId="{47E7CCA7-269F-4D75-9E0E-3E43B2192A58}" destId="{E643B437-9E72-400C-A22E-4AAFBC8ACA25}" srcOrd="0" destOrd="0" parTransId="{31302DD4-42E8-46FD-BC61-C428E5029674}" sibTransId="{87BFC79D-5330-4CB8-B679-E3A599DA3293}"/>
    <dgm:cxn modelId="{0671289F-1E6B-4002-ACA1-6AB31F630860}" srcId="{DAB0CBF1-2406-4F46-A0F8-E6843CD662F2}" destId="{772300DC-0E38-4910-B738-796943628059}" srcOrd="1" destOrd="0" parTransId="{419A816F-EAAC-4894-88E6-7CEFE3E339DB}" sibTransId="{5871635F-2E9E-4AEC-A670-A06491A5496F}"/>
    <dgm:cxn modelId="{2D09B719-4A6D-4A38-B620-28A7E0E18157}" type="presOf" srcId="{F0E54772-6B41-4338-9E2B-2504FB7C5435}" destId="{1C81CC46-133F-4CB0-BCC8-A8EEBD3401C1}" srcOrd="0" destOrd="1" presId="urn:microsoft.com/office/officeart/2005/8/layout/hProcess4"/>
    <dgm:cxn modelId="{380BEF81-A6A0-445A-B430-5059D7B4D552}" type="presOf" srcId="{2D1F549D-70A9-4AE7-BC22-1B5B40730746}" destId="{27FBFA36-7C87-4AEC-930B-A9A3DA0AB3D7}" srcOrd="0" destOrd="1" presId="urn:microsoft.com/office/officeart/2005/8/layout/hProcess4"/>
    <dgm:cxn modelId="{C808D8EF-35C2-4A63-8B52-7F088569D677}" type="presOf" srcId="{7B643469-D94F-40AE-BBAD-7B818C02E2BA}" destId="{48383627-681A-40CE-9CBF-7861BD34624C}" srcOrd="1" destOrd="1" presId="urn:microsoft.com/office/officeart/2005/8/layout/hProcess4"/>
    <dgm:cxn modelId="{C76C38EC-ECD9-403C-9AA4-4FD6EA5C1BC9}" type="presOf" srcId="{E643B437-9E72-400C-A22E-4AAFBC8ACA25}" destId="{2CCD478B-AD6F-4598-AC16-0F790CB8B8BD}" srcOrd="0" destOrd="0" presId="urn:microsoft.com/office/officeart/2005/8/layout/hProcess4"/>
    <dgm:cxn modelId="{6A217A85-B24C-4F53-A954-0E12E0312E8E}" type="presOf" srcId="{152C2A2D-2DF9-4F59-B076-125C864FD011}" destId="{48383627-681A-40CE-9CBF-7861BD34624C}" srcOrd="1" destOrd="0" presId="urn:microsoft.com/office/officeart/2005/8/layout/hProcess4"/>
    <dgm:cxn modelId="{FF5A44C8-3C3E-409E-B7BD-D202FC58144B}" type="presOf" srcId="{F0E54772-6B41-4338-9E2B-2504FB7C5435}" destId="{04BFBF08-1637-4D63-9B32-F1E761FCE7FC}" srcOrd="1" destOrd="1" presId="urn:microsoft.com/office/officeart/2005/8/layout/hProcess4"/>
    <dgm:cxn modelId="{9BBC5063-860C-4639-B26E-A488B39FCC2B}" type="presOf" srcId="{772300DC-0E38-4910-B738-796943628059}" destId="{19A53F43-1035-4214-BBC9-C3E6C2221FCF}" srcOrd="0" destOrd="0" presId="urn:microsoft.com/office/officeart/2005/8/layout/hProcess4"/>
    <dgm:cxn modelId="{6930F10A-4364-42AB-9DB8-482C036E70B4}" type="presOf" srcId="{152C2A2D-2DF9-4F59-B076-125C864FD011}" destId="{4509FE74-19CF-409E-9DAF-7F5344438C53}" srcOrd="0" destOrd="0" presId="urn:microsoft.com/office/officeart/2005/8/layout/hProcess4"/>
    <dgm:cxn modelId="{A9AD2467-7AFC-44AB-A8CD-F1ADFE3365AB}" type="presOf" srcId="{AA92E569-93DB-4A2B-A917-41F23D9B6CAA}" destId="{EEB631AD-D8FC-4F07-89D1-DCA2107F6399}" srcOrd="0" destOrd="0" presId="urn:microsoft.com/office/officeart/2005/8/layout/hProcess4"/>
    <dgm:cxn modelId="{D62E7B0D-EFA3-4FDF-BC9C-AA560679E801}" srcId="{E2B2B613-2B89-4C51-9D60-E002A28C1589}" destId="{B5F894ED-0B0B-4DD0-AF47-7801F98D0EA2}" srcOrd="0" destOrd="0" parTransId="{A770C745-EA30-4338-8582-D36774EA7EC0}" sibTransId="{F7D1F583-9142-46BB-8759-18F8AB4FAA6E}"/>
    <dgm:cxn modelId="{CD44FA4E-19EE-4C26-B1BE-0AEDC9503419}" type="presOf" srcId="{47E7CCA7-269F-4D75-9E0E-3E43B2192A58}" destId="{E9F94567-409A-4AE0-9642-492D2DE37833}" srcOrd="0" destOrd="0" presId="urn:microsoft.com/office/officeart/2005/8/layout/hProcess4"/>
    <dgm:cxn modelId="{3396D5DD-92BF-48C1-B629-B1E352D6F0CF}" type="presParOf" srcId="{D4F3E95F-8E6C-4179-8EB2-FAB2E1A22563}" destId="{6009E075-E0A3-4CD8-A6D1-E85CA49CCD04}" srcOrd="0" destOrd="0" presId="urn:microsoft.com/office/officeart/2005/8/layout/hProcess4"/>
    <dgm:cxn modelId="{4D04798B-719A-47C8-B0C1-85E7A0DBBC8A}" type="presParOf" srcId="{D4F3E95F-8E6C-4179-8EB2-FAB2E1A22563}" destId="{8E6107E6-9034-4E2D-94CF-27465C6AF4AD}" srcOrd="1" destOrd="0" presId="urn:microsoft.com/office/officeart/2005/8/layout/hProcess4"/>
    <dgm:cxn modelId="{CCEE59FE-C2ED-4255-87AA-6881098C9815}" type="presParOf" srcId="{D4F3E95F-8E6C-4179-8EB2-FAB2E1A22563}" destId="{F1BFEC1F-F2F2-4023-882E-C98ADE8B483D}" srcOrd="2" destOrd="0" presId="urn:microsoft.com/office/officeart/2005/8/layout/hProcess4"/>
    <dgm:cxn modelId="{7EC72625-8C4D-48BC-B241-7189345E9B14}" type="presParOf" srcId="{F1BFEC1F-F2F2-4023-882E-C98ADE8B483D}" destId="{60BD93B9-938F-4327-B74C-405F0AEC784D}" srcOrd="0" destOrd="0" presId="urn:microsoft.com/office/officeart/2005/8/layout/hProcess4"/>
    <dgm:cxn modelId="{AA8CA654-CA26-461E-B629-C8BC8BC32F3F}" type="presParOf" srcId="{60BD93B9-938F-4327-B74C-405F0AEC784D}" destId="{9554DA88-76C2-483D-979A-3C66C9046AA3}" srcOrd="0" destOrd="0" presId="urn:microsoft.com/office/officeart/2005/8/layout/hProcess4"/>
    <dgm:cxn modelId="{270B8B4C-8637-4585-A43E-96BA98E8EAC5}" type="presParOf" srcId="{60BD93B9-938F-4327-B74C-405F0AEC784D}" destId="{4509FE74-19CF-409E-9DAF-7F5344438C53}" srcOrd="1" destOrd="0" presId="urn:microsoft.com/office/officeart/2005/8/layout/hProcess4"/>
    <dgm:cxn modelId="{1D1AB793-8BCF-4670-A832-F074230E5C65}" type="presParOf" srcId="{60BD93B9-938F-4327-B74C-405F0AEC784D}" destId="{48383627-681A-40CE-9CBF-7861BD34624C}" srcOrd="2" destOrd="0" presId="urn:microsoft.com/office/officeart/2005/8/layout/hProcess4"/>
    <dgm:cxn modelId="{C1E2E936-2310-46A2-BE0C-058924BD257F}" type="presParOf" srcId="{60BD93B9-938F-4327-B74C-405F0AEC784D}" destId="{EEB631AD-D8FC-4F07-89D1-DCA2107F6399}" srcOrd="3" destOrd="0" presId="urn:microsoft.com/office/officeart/2005/8/layout/hProcess4"/>
    <dgm:cxn modelId="{ECBFD784-8F5B-487B-97F7-FBA3E14DAA4E}" type="presParOf" srcId="{60BD93B9-938F-4327-B74C-405F0AEC784D}" destId="{3992D822-735B-479B-88D9-2490923F022E}" srcOrd="4" destOrd="0" presId="urn:microsoft.com/office/officeart/2005/8/layout/hProcess4"/>
    <dgm:cxn modelId="{4BBEDD7A-8A54-4FA7-BBAF-7A80C83B8D89}" type="presParOf" srcId="{F1BFEC1F-F2F2-4023-882E-C98ADE8B483D}" destId="{092BF59D-F7BF-4A6C-93E8-57337B7F3D93}" srcOrd="1" destOrd="0" presId="urn:microsoft.com/office/officeart/2005/8/layout/hProcess4"/>
    <dgm:cxn modelId="{84C02938-35B6-4BC0-84F4-53A6A25B42EF}" type="presParOf" srcId="{F1BFEC1F-F2F2-4023-882E-C98ADE8B483D}" destId="{96D43F71-08E9-49FA-B7E9-DABB5FF40807}" srcOrd="2" destOrd="0" presId="urn:microsoft.com/office/officeart/2005/8/layout/hProcess4"/>
    <dgm:cxn modelId="{5C0F26AA-414F-43A5-B6BE-F5E5F08D6662}" type="presParOf" srcId="{96D43F71-08E9-49FA-B7E9-DABB5FF40807}" destId="{9BED4BAE-62F3-4CA1-8232-3B06D30B2D45}" srcOrd="0" destOrd="0" presId="urn:microsoft.com/office/officeart/2005/8/layout/hProcess4"/>
    <dgm:cxn modelId="{3D27AC80-6C29-4604-81DE-2B0A751293DF}" type="presParOf" srcId="{96D43F71-08E9-49FA-B7E9-DABB5FF40807}" destId="{27FBFA36-7C87-4AEC-930B-A9A3DA0AB3D7}" srcOrd="1" destOrd="0" presId="urn:microsoft.com/office/officeart/2005/8/layout/hProcess4"/>
    <dgm:cxn modelId="{344BE00B-40C4-4591-9F0E-C5C1AF2F40B4}" type="presParOf" srcId="{96D43F71-08E9-49FA-B7E9-DABB5FF40807}" destId="{B19BC4EA-BEB4-43D9-B5C6-F5AE6E095D6A}" srcOrd="2" destOrd="0" presId="urn:microsoft.com/office/officeart/2005/8/layout/hProcess4"/>
    <dgm:cxn modelId="{4CC992E1-79D2-4A96-BDBA-BE4ED0961A91}" type="presParOf" srcId="{96D43F71-08E9-49FA-B7E9-DABB5FF40807}" destId="{19A53F43-1035-4214-BBC9-C3E6C2221FCF}" srcOrd="3" destOrd="0" presId="urn:microsoft.com/office/officeart/2005/8/layout/hProcess4"/>
    <dgm:cxn modelId="{9671E55E-681F-4F7E-86AC-5D2D6BD10EBE}" type="presParOf" srcId="{96D43F71-08E9-49FA-B7E9-DABB5FF40807}" destId="{E4F45E86-51D9-470C-8AEF-4C870E944CB2}" srcOrd="4" destOrd="0" presId="urn:microsoft.com/office/officeart/2005/8/layout/hProcess4"/>
    <dgm:cxn modelId="{45D23C88-ED96-4F5D-8416-635A3FF4D71F}" type="presParOf" srcId="{F1BFEC1F-F2F2-4023-882E-C98ADE8B483D}" destId="{F937BC5D-C925-4217-B226-6BE45CBF3504}" srcOrd="3" destOrd="0" presId="urn:microsoft.com/office/officeart/2005/8/layout/hProcess4"/>
    <dgm:cxn modelId="{52492B98-E33E-41E3-BE66-9D57351F8373}" type="presParOf" srcId="{F1BFEC1F-F2F2-4023-882E-C98ADE8B483D}" destId="{0EBA0DEF-E673-436F-9FA8-29C28CACEBEC}" srcOrd="4" destOrd="0" presId="urn:microsoft.com/office/officeart/2005/8/layout/hProcess4"/>
    <dgm:cxn modelId="{FCC24D27-3238-4D9B-AC21-C5F40124FC44}" type="presParOf" srcId="{0EBA0DEF-E673-436F-9FA8-29C28CACEBEC}" destId="{41CD7847-BDB8-4814-8C78-F53E7BC37A22}" srcOrd="0" destOrd="0" presId="urn:microsoft.com/office/officeart/2005/8/layout/hProcess4"/>
    <dgm:cxn modelId="{1A9572AA-216D-4833-951C-60E3005A27B7}" type="presParOf" srcId="{0EBA0DEF-E673-436F-9FA8-29C28CACEBEC}" destId="{1C81CC46-133F-4CB0-BCC8-A8EEBD3401C1}" srcOrd="1" destOrd="0" presId="urn:microsoft.com/office/officeart/2005/8/layout/hProcess4"/>
    <dgm:cxn modelId="{205295A8-4AE6-4BC5-8A27-6B03D79B210F}" type="presParOf" srcId="{0EBA0DEF-E673-436F-9FA8-29C28CACEBEC}" destId="{04BFBF08-1637-4D63-9B32-F1E761FCE7FC}" srcOrd="2" destOrd="0" presId="urn:microsoft.com/office/officeart/2005/8/layout/hProcess4"/>
    <dgm:cxn modelId="{CA2AF389-E0A2-4693-BD2B-75DDDE1C8F1B}" type="presParOf" srcId="{0EBA0DEF-E673-436F-9FA8-29C28CACEBEC}" destId="{B76F40D8-4E69-4992-AC68-561E529E6799}" srcOrd="3" destOrd="0" presId="urn:microsoft.com/office/officeart/2005/8/layout/hProcess4"/>
    <dgm:cxn modelId="{2CFEEE3C-115A-4246-8A00-38E00BE7B479}" type="presParOf" srcId="{0EBA0DEF-E673-436F-9FA8-29C28CACEBEC}" destId="{70F92383-372C-44A7-9865-DBFBEE3524AC}" srcOrd="4" destOrd="0" presId="urn:microsoft.com/office/officeart/2005/8/layout/hProcess4"/>
    <dgm:cxn modelId="{76FDC7C9-3AD8-4E6E-BC71-1F9A3449BA47}" type="presParOf" srcId="{F1BFEC1F-F2F2-4023-882E-C98ADE8B483D}" destId="{94CEC6AE-43E5-4C6C-87BF-8AEBAB8E86F4}" srcOrd="5" destOrd="0" presId="urn:microsoft.com/office/officeart/2005/8/layout/hProcess4"/>
    <dgm:cxn modelId="{C815BE2D-946F-4902-A782-9F73416BEE9D}" type="presParOf" srcId="{F1BFEC1F-F2F2-4023-882E-C98ADE8B483D}" destId="{41E03D90-B39E-40F8-B8E2-FBD622CDA94D}" srcOrd="6" destOrd="0" presId="urn:microsoft.com/office/officeart/2005/8/layout/hProcess4"/>
    <dgm:cxn modelId="{4C902E8C-0ABF-4ECD-B406-042E7ED905A8}" type="presParOf" srcId="{41E03D90-B39E-40F8-B8E2-FBD622CDA94D}" destId="{3F8A4009-9D38-4767-A4BC-71719D4CF920}" srcOrd="0" destOrd="0" presId="urn:microsoft.com/office/officeart/2005/8/layout/hProcess4"/>
    <dgm:cxn modelId="{CAA2CFDC-A1A2-4158-9E7B-F453AF358E08}" type="presParOf" srcId="{41E03D90-B39E-40F8-B8E2-FBD622CDA94D}" destId="{2CCD478B-AD6F-4598-AC16-0F790CB8B8BD}" srcOrd="1" destOrd="0" presId="urn:microsoft.com/office/officeart/2005/8/layout/hProcess4"/>
    <dgm:cxn modelId="{8D9AAE1A-D3FD-48A5-9F2C-A5E16AB199BE}" type="presParOf" srcId="{41E03D90-B39E-40F8-B8E2-FBD622CDA94D}" destId="{CE5078BF-E823-444B-AAAD-8F14F30ADDCC}" srcOrd="2" destOrd="0" presId="urn:microsoft.com/office/officeart/2005/8/layout/hProcess4"/>
    <dgm:cxn modelId="{67AE450D-DF24-4D8A-9D7E-4C6B5C53B10C}" type="presParOf" srcId="{41E03D90-B39E-40F8-B8E2-FBD622CDA94D}" destId="{E9F94567-409A-4AE0-9642-492D2DE37833}" srcOrd="3" destOrd="0" presId="urn:microsoft.com/office/officeart/2005/8/layout/hProcess4"/>
    <dgm:cxn modelId="{6D844E3D-C965-469E-BF86-03A5CED09DB7}" type="presParOf" srcId="{41E03D90-B39E-40F8-B8E2-FBD622CDA94D}" destId="{473B0DD7-4488-4A5F-9F9F-6C9F916ED7EA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9FE74-19CF-409E-9DAF-7F5344438C53}">
      <dsp:nvSpPr>
        <dsp:cNvPr id="0" name=""/>
        <dsp:cNvSpPr/>
      </dsp:nvSpPr>
      <dsp:spPr>
        <a:xfrm>
          <a:off x="2054" y="1407051"/>
          <a:ext cx="2847311" cy="16516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/>
            <a:t>Формирование </a:t>
          </a:r>
          <a:r>
            <a:rPr lang="ru-RU" sz="1050" kern="1200" dirty="0" smtClean="0"/>
            <a:t>групп пациентов по медицинским организациям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Персонифицированные списки</a:t>
          </a:r>
          <a:endParaRPr lang="ru-RU" sz="1050" kern="1200" dirty="0"/>
        </a:p>
      </dsp:txBody>
      <dsp:txXfrm>
        <a:off x="40062" y="1445059"/>
        <a:ext cx="2771295" cy="1221678"/>
      </dsp:txXfrm>
    </dsp:sp>
    <dsp:sp modelId="{092BF59D-F7BF-4A6C-93E8-57337B7F3D93}">
      <dsp:nvSpPr>
        <dsp:cNvPr id="0" name=""/>
        <dsp:cNvSpPr/>
      </dsp:nvSpPr>
      <dsp:spPr>
        <a:xfrm>
          <a:off x="1464521" y="1286679"/>
          <a:ext cx="2752544" cy="2752544"/>
        </a:xfrm>
        <a:prstGeom prst="leftCircularArrow">
          <a:avLst>
            <a:gd name="adj1" fmla="val 2801"/>
            <a:gd name="adj2" fmla="val 341850"/>
            <a:gd name="adj3" fmla="val 2177807"/>
            <a:gd name="adj4" fmla="val 9084935"/>
            <a:gd name="adj5" fmla="val 326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B631AD-D8FC-4F07-89D1-DCA2107F6399}">
      <dsp:nvSpPr>
        <dsp:cNvPr id="0" name=""/>
        <dsp:cNvSpPr/>
      </dsp:nvSpPr>
      <dsp:spPr>
        <a:xfrm>
          <a:off x="705476" y="2569416"/>
          <a:ext cx="2000275" cy="7120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1-й этап (ГУЗ «ТОКОД», МО) </a:t>
          </a:r>
          <a:endParaRPr lang="ru-RU" sz="1400" b="1" kern="1200" dirty="0"/>
        </a:p>
      </dsp:txBody>
      <dsp:txXfrm>
        <a:off x="726331" y="2590271"/>
        <a:ext cx="1958565" cy="670344"/>
      </dsp:txXfrm>
    </dsp:sp>
    <dsp:sp modelId="{27FBFA36-7C87-4AEC-930B-A9A3DA0AB3D7}">
      <dsp:nvSpPr>
        <dsp:cNvPr id="0" name=""/>
        <dsp:cNvSpPr/>
      </dsp:nvSpPr>
      <dsp:spPr>
        <a:xfrm>
          <a:off x="3216503" y="1510674"/>
          <a:ext cx="2201791" cy="16382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Формирование групп пациентов по тяжести состояния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Определение периодичности осмотра   </a:t>
          </a:r>
          <a:endParaRPr lang="ru-RU" sz="1050" kern="1200" dirty="0"/>
        </a:p>
      </dsp:txBody>
      <dsp:txXfrm>
        <a:off x="3254203" y="1899420"/>
        <a:ext cx="2126391" cy="1211770"/>
      </dsp:txXfrm>
    </dsp:sp>
    <dsp:sp modelId="{F937BC5D-C925-4217-B226-6BE45CBF3504}">
      <dsp:nvSpPr>
        <dsp:cNvPr id="0" name=""/>
        <dsp:cNvSpPr/>
      </dsp:nvSpPr>
      <dsp:spPr>
        <a:xfrm>
          <a:off x="4410541" y="252359"/>
          <a:ext cx="3252148" cy="3252148"/>
        </a:xfrm>
        <a:prstGeom prst="circularArrow">
          <a:avLst>
            <a:gd name="adj1" fmla="val 2371"/>
            <a:gd name="adj2" fmla="val 286456"/>
            <a:gd name="adj3" fmla="val 19617644"/>
            <a:gd name="adj4" fmla="val 12655121"/>
            <a:gd name="adj5" fmla="val 276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A53F43-1035-4214-BBC9-C3E6C2221FCF}">
      <dsp:nvSpPr>
        <dsp:cNvPr id="0" name=""/>
        <dsp:cNvSpPr/>
      </dsp:nvSpPr>
      <dsp:spPr>
        <a:xfrm>
          <a:off x="3556516" y="1085838"/>
          <a:ext cx="2313499" cy="8703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2-й этап (МО)</a:t>
          </a:r>
          <a:endParaRPr lang="ru-RU" sz="1400" b="1" kern="1200" dirty="0"/>
        </a:p>
      </dsp:txBody>
      <dsp:txXfrm>
        <a:off x="3582008" y="1111330"/>
        <a:ext cx="2262515" cy="819377"/>
      </dsp:txXfrm>
    </dsp:sp>
    <dsp:sp modelId="{1C81CC46-133F-4CB0-BCC8-A8EEBD3401C1}">
      <dsp:nvSpPr>
        <dsp:cNvPr id="0" name=""/>
        <dsp:cNvSpPr/>
      </dsp:nvSpPr>
      <dsp:spPr>
        <a:xfrm>
          <a:off x="6131687" y="1236867"/>
          <a:ext cx="2881656" cy="18070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Осмотр пациентов 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Оказание симптоматической, паллиативной помощи в амбулаторных условиях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Направление всех нуждающихся пациентов на стационарное лечение  </a:t>
          </a:r>
          <a:endParaRPr lang="ru-RU" sz="1050" kern="1200" dirty="0"/>
        </a:p>
      </dsp:txBody>
      <dsp:txXfrm>
        <a:off x="6173272" y="1278452"/>
        <a:ext cx="2798486" cy="1336637"/>
      </dsp:txXfrm>
    </dsp:sp>
    <dsp:sp modelId="{94CEC6AE-43E5-4C6C-87BF-8AEBAB8E86F4}">
      <dsp:nvSpPr>
        <dsp:cNvPr id="0" name=""/>
        <dsp:cNvSpPr/>
      </dsp:nvSpPr>
      <dsp:spPr>
        <a:xfrm>
          <a:off x="7227567" y="1391621"/>
          <a:ext cx="3128974" cy="3128974"/>
        </a:xfrm>
        <a:prstGeom prst="leftCircularArrow">
          <a:avLst>
            <a:gd name="adj1" fmla="val 2464"/>
            <a:gd name="adj2" fmla="val 298375"/>
            <a:gd name="adj3" fmla="val 1435552"/>
            <a:gd name="adj4" fmla="val 8386155"/>
            <a:gd name="adj5" fmla="val 287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6F40D8-4E69-4992-AC68-561E529E6799}">
      <dsp:nvSpPr>
        <dsp:cNvPr id="0" name=""/>
        <dsp:cNvSpPr/>
      </dsp:nvSpPr>
      <dsp:spPr>
        <a:xfrm>
          <a:off x="6466788" y="2831577"/>
          <a:ext cx="2269849" cy="10018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3-й этап (МО)</a:t>
          </a:r>
          <a:endParaRPr lang="ru-RU" sz="1400" b="1" kern="1200" dirty="0"/>
        </a:p>
      </dsp:txBody>
      <dsp:txXfrm>
        <a:off x="6496131" y="2860920"/>
        <a:ext cx="2211163" cy="943156"/>
      </dsp:txXfrm>
    </dsp:sp>
    <dsp:sp modelId="{2CCD478B-AD6F-4598-AC16-0F790CB8B8BD}">
      <dsp:nvSpPr>
        <dsp:cNvPr id="0" name=""/>
        <dsp:cNvSpPr/>
      </dsp:nvSpPr>
      <dsp:spPr>
        <a:xfrm>
          <a:off x="9331257" y="1512110"/>
          <a:ext cx="2331292" cy="17081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Еженедельный мониторинг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Направление информации в </a:t>
          </a:r>
          <a:r>
            <a:rPr lang="ru-RU" sz="1050" kern="1200" dirty="0" err="1" smtClean="0"/>
            <a:t>онкодиспансер</a:t>
          </a:r>
          <a:endParaRPr lang="ru-RU" sz="1050" kern="1200" dirty="0"/>
        </a:p>
      </dsp:txBody>
      <dsp:txXfrm>
        <a:off x="9370567" y="1917459"/>
        <a:ext cx="2252672" cy="1263522"/>
      </dsp:txXfrm>
    </dsp:sp>
    <dsp:sp modelId="{E9F94567-409A-4AE0-9642-492D2DE37833}">
      <dsp:nvSpPr>
        <dsp:cNvPr id="0" name=""/>
        <dsp:cNvSpPr/>
      </dsp:nvSpPr>
      <dsp:spPr>
        <a:xfrm>
          <a:off x="9884716" y="1235726"/>
          <a:ext cx="1861637" cy="734517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4-й этап (ГУЗ «ТОКОД</a:t>
          </a:r>
          <a:r>
            <a:rPr lang="ru-RU" sz="1400" b="1" kern="1200" dirty="0" smtClean="0"/>
            <a:t>») </a:t>
          </a:r>
          <a:endParaRPr lang="ru-RU" sz="1400" b="1" kern="1200" dirty="0"/>
        </a:p>
      </dsp:txBody>
      <dsp:txXfrm>
        <a:off x="9906229" y="1257239"/>
        <a:ext cx="1818611" cy="6914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9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r">
              <a:defRPr sz="1200"/>
            </a:lvl1pPr>
          </a:lstStyle>
          <a:p>
            <a:fld id="{9822B8CD-BE6F-460C-B644-54B717D37A51}" type="datetimeFigureOut">
              <a:rPr lang="ru-RU" smtClean="0"/>
              <a:pPr/>
              <a:t>18.01.2023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0" tIns="45935" rIns="91870" bIns="4593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6"/>
            <a:ext cx="5486400" cy="3916740"/>
          </a:xfrm>
          <a:prstGeom prst="rect">
            <a:avLst/>
          </a:prstGeom>
        </p:spPr>
        <p:txBody>
          <a:bodyPr vert="horz" lIns="91870" tIns="45935" rIns="91870" bIns="4593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0" cy="499090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r">
              <a:defRPr sz="1200"/>
            </a:lvl1pPr>
          </a:lstStyle>
          <a:p>
            <a:fld id="{0360A5EC-F185-4E5F-B85F-588A62023C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598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595BE-3366-4718-9BF3-5BF381AB5589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1342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595BE-3366-4718-9BF3-5BF381AB5589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001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595BE-3366-4718-9BF3-5BF381AB558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788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B576-0544-4478-9FDF-34851E61310C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24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78E6-306D-4AF7-BB69-46331071387F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146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908-F800-4645-A89B-3075A79D7C54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6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52A01-6020-4DFB-8000-A1C61C18E19B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28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28EA0-351B-440E-8FBE-C2EFD7C8488F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41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559B2-856C-49D9-9F25-A747A106BE11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169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A64D-AABF-4846-920E-87E7BEF1D69E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238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9DB-36FF-45C6-8F31-ABF92F61AE40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83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E0D99-4E27-486E-8FD2-64878996F2F6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425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622DE-C4D3-46F4-AA64-82FA3562BA59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886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59F5D-3682-47CA-B004-2649B97EC5C0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52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858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638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920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468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0291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9650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9819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7209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588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5321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314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A7E6C-F980-4EBD-A9CA-E855C93A7FB6}" type="datetime1">
              <a:rPr lang="ru-RU" smtClean="0"/>
              <a:pPr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691A0-622B-4C82-98EA-1B348D916B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DF90C-DDE2-490C-BCC4-A58C4F300735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3446F-FDC1-4919-91B5-120FAA6E8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69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9303" y="600892"/>
            <a:ext cx="115998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ГУЗ «Тульский областной клинический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онкологический диспансер»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4614" y="2141465"/>
            <a:ext cx="77282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опыт сопровождения паллиативных пациентов с </a:t>
            </a:r>
            <a:r>
              <a:rPr lang="ru-RU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онкозаболеваниями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58008" y="4791260"/>
            <a:ext cx="87931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Зам. главного врача по организационно-методической работе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ГУЗ «Тульский областной  клинический онкологический диспансер»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И.С. Енин </a:t>
            </a:r>
          </a:p>
          <a:p>
            <a:pPr algn="ctr"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января 2023г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486" y="0"/>
            <a:ext cx="1208490" cy="117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6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006528" y="225076"/>
            <a:ext cx="9849394" cy="50991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 по снижению смертности от ЗНО 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256429" y="653067"/>
            <a:ext cx="9858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Мультидисциплинарное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взаимодействие (Руководители учреждений совместно с ГУЗ ТОКОД )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1480" y="1173746"/>
            <a:ext cx="1733006" cy="84329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уровень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Первичное звено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50251" y="1191155"/>
            <a:ext cx="2075337" cy="8432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III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уровень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Паллиативная помощь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66014" y="1191155"/>
            <a:ext cx="1877140" cy="8432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II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уровень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Узкие специалисты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058616" y="1191155"/>
            <a:ext cx="2237098" cy="8432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IV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уровень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Онкологический диспансер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754068" y="5381879"/>
            <a:ext cx="227836" cy="365797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945013" y="3818661"/>
            <a:ext cx="2647798" cy="135673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Диспансерное наблюдение пациентов с ЗНО с выполнением всех необходимых исследований на своей базе 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920361" y="2254585"/>
            <a:ext cx="2672449" cy="139228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Оказание специализированной помощи в соответствии со стандартами и контроль за лечением пациентов с ЗНО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250252" y="4008474"/>
            <a:ext cx="2087662" cy="116692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Ведение регистра пациентов с целью контроля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237926" y="2296633"/>
            <a:ext cx="2087663" cy="142442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Качественное спецлечение данной группы пациентов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87932" y="2254585"/>
            <a:ext cx="2055222" cy="29856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Диспансерное наблюдение пациентов с предраковой и хронической патологией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00888" y="4369342"/>
            <a:ext cx="2534195" cy="96230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Преемственность: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одозрение на ЗНО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медицинский помощник 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онкодиспансер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0887" y="3682211"/>
            <a:ext cx="2534195" cy="5704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Онконастороженность всех специалистов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09433" y="2173208"/>
            <a:ext cx="2939012" cy="139228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Приглашение пациентов, кто не был более 2 лет. Качественное проведение ДВН и онкоскрининга (выполнение всех необходимых исследований 1 и 2 этап) 80% от охвата осмотра населения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Прямоугольник с двумя скругленными противолежащими углами 20"/>
          <p:cNvSpPr/>
          <p:nvPr/>
        </p:nvSpPr>
        <p:spPr>
          <a:xfrm>
            <a:off x="600889" y="5761626"/>
            <a:ext cx="2534195" cy="914400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prstClr val="black"/>
                </a:solidFill>
                <a:latin typeface="Calibri" panose="020F0502020204030204"/>
              </a:rPr>
              <a:t>Выявление ЗНО на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ранних стадиях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Прямоугольник с двумя скругленными противолежащими углами 21"/>
          <p:cNvSpPr/>
          <p:nvPr/>
        </p:nvSpPr>
        <p:spPr>
          <a:xfrm>
            <a:off x="3348445" y="5761626"/>
            <a:ext cx="2534195" cy="914400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Своевременное выявление 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ЗНО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4501625" y="5318013"/>
            <a:ext cx="227836" cy="365797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7198778" y="5349941"/>
            <a:ext cx="227836" cy="365797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6107889" y="5761626"/>
            <a:ext cx="2534195" cy="914400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Улучшение качества и продолжительности жизни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Прямоугольник с двумя скругленными противолежащими углами 25"/>
          <p:cNvSpPr/>
          <p:nvPr/>
        </p:nvSpPr>
        <p:spPr>
          <a:xfrm>
            <a:off x="9058616" y="5715738"/>
            <a:ext cx="2534195" cy="914400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Увеличение 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продолжительности жизни пациентов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10175259" y="5276889"/>
            <a:ext cx="227836" cy="365797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9621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127114681"/>
              </p:ext>
            </p:extLst>
          </p:nvPr>
        </p:nvGraphicFramePr>
        <p:xfrm>
          <a:off x="261257" y="857249"/>
          <a:ext cx="11748408" cy="4523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75003" y="375638"/>
            <a:ext cx="702160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0160">
                  <a:noFill/>
                  <a:prstDash val="solid"/>
                </a:ln>
              </a:rPr>
              <a:t>Проект по наблюдению паллиативных пациентов. </a:t>
            </a:r>
            <a:endParaRPr lang="ru-RU" sz="2400" b="1" cap="none" spc="0" dirty="0">
              <a:ln w="10160">
                <a:noFill/>
                <a:prstDash val="solid"/>
              </a:ln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85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53161" y="375638"/>
            <a:ext cx="80652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160">
                  <a:noFill/>
                  <a:prstDash val="solid"/>
                </a:ln>
              </a:rPr>
              <a:t>Проект по наблюдению паллиативных пациентов </a:t>
            </a:r>
            <a:endParaRPr lang="ru-RU" sz="2800" b="1" cap="none" spc="0" dirty="0">
              <a:ln w="10160">
                <a:noFill/>
                <a:prstDash val="solid"/>
              </a:ln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4206" y="1854278"/>
            <a:ext cx="10433957" cy="2990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продления жизни данной группе пациентов в медицинских организациях за конкретными пациентами персонально закреплены медицинские работники с осмотром пациентов тяжелой и средней степени тяжести не реже одного раза в неделю.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наблюдении пациентов оцениваются следующие параметры: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Общее состояние: удовлетворительное, средней степени, тяжелое.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Наличие анемии по результатам общего анализа крови.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Наличие плеврита и асцита по результатам объективного осмотра.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Наличие кахексии и анорексии (отсутствие аппетита).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Наличие болевого синдрома и адекватность противоболевой терапии.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Тошнота, рвота по результатам осмотра и жалобам.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Риск не дожития до конца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года.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8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53161" y="375638"/>
            <a:ext cx="80652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160">
                  <a:noFill/>
                  <a:prstDash val="solid"/>
                </a:ln>
              </a:rPr>
              <a:t>Проект по наблюдению паллиативных пациентов </a:t>
            </a:r>
            <a:endParaRPr lang="ru-RU" sz="2800" b="1" cap="none" spc="0" dirty="0">
              <a:ln w="10160">
                <a:noFill/>
                <a:prstDash val="solid"/>
              </a:ln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366835"/>
              </p:ext>
            </p:extLst>
          </p:nvPr>
        </p:nvGraphicFramePr>
        <p:xfrm>
          <a:off x="528002" y="1035464"/>
          <a:ext cx="11253062" cy="5446978"/>
        </p:xfrm>
        <a:graphic>
          <a:graphicData uri="http://schemas.openxmlformats.org/drawingml/2006/table">
            <a:tbl>
              <a:tblPr/>
              <a:tblGrid>
                <a:gridCol w="622863"/>
                <a:gridCol w="315584"/>
                <a:gridCol w="392404"/>
                <a:gridCol w="440157"/>
                <a:gridCol w="423548"/>
                <a:gridCol w="440157"/>
                <a:gridCol w="315584"/>
                <a:gridCol w="564729"/>
                <a:gridCol w="545167"/>
                <a:gridCol w="794579"/>
                <a:gridCol w="853748"/>
                <a:gridCol w="972091"/>
                <a:gridCol w="693143"/>
                <a:gridCol w="546990"/>
                <a:gridCol w="1063019"/>
                <a:gridCol w="697607"/>
                <a:gridCol w="691378"/>
                <a:gridCol w="440157"/>
                <a:gridCol w="440157"/>
              </a:tblGrid>
              <a:tr h="24612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МО прикрепления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Участок прикрепления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Лечащий врач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Дата решения ВК о наличии у пациента показаний к оказанию ПМП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ФИО пациента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Дата рождения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Возраст 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Адрес проживания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Основной диагноз МКБ – 10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Основной диагноз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Осложнения МКБ - 10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Сопутствующие заболевания МКБ - 10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Наличие инвалидности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Наличие </a:t>
                      </a:r>
                      <a:r>
                        <a:rPr lang="ru-RU" sz="900" b="0" i="0" u="none" strike="noStrike" dirty="0" err="1">
                          <a:effectLst/>
                          <a:latin typeface="Tahoma"/>
                        </a:rPr>
                        <a:t>стом</a:t>
                      </a:r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, зондов и катетеров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Паллиативная группа, к которой относится пациент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Наличие хронического болевого синдрома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Место оказания паллиативной медицинской помощи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Дата включения в реестр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effectLst/>
                          <a:latin typeface="Tahoma"/>
                        </a:rPr>
                        <a:t>Проведено паллиативное лечение в стационаре (не включая паллиативные отделения и койки)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578441"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ГУЗ "Одоевская центральная районная больница им. П.П.Белоусова"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Шарипов Ашур Абдуллоевич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19.11.2022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30.07.1935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87 лет  3 мес.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500" b="0" i="0" u="none" strike="noStrike">
                          <a:effectLst/>
                          <a:latin typeface="Tahoma"/>
                        </a:rPr>
                        <a:t>C61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  Злокачественное новообразование предстательной железы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R68.8 - Другие уточненные общие симптомы и признаки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500" b="0" i="0" u="none" strike="noStrike">
                          <a:effectLst/>
                          <a:latin typeface="Tahoma"/>
                        </a:rPr>
                        <a:t>III </a:t>
                      </a: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гр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3 группа – прогрессирующие заболевания, для которых не существует радикального лечения, и с момента установления диагноза объем лечения является паллиативным/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да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в амбулаторных условиях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 dirty="0">
                          <a:effectLst/>
                          <a:latin typeface="Tahoma"/>
                        </a:rPr>
                        <a:t>19.11.2022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5807"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ГУЗ "Ленинская районная больница"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17.06.2022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01.08.1932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89 лет  10 мес.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500" b="0" i="0" u="none" strike="noStrike">
                          <a:effectLst/>
                          <a:latin typeface="Tahoma"/>
                        </a:rPr>
                        <a:t>C54.1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Злокачественное новообразование эндометрия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500" b="0" i="0" u="none" strike="noStrike">
                          <a:effectLst/>
                          <a:latin typeface="Tahoma"/>
                        </a:rPr>
                        <a:t>D62 - </a:t>
                      </a: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Острая постгеморрагическая анемия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500" b="0" i="0" u="none" strike="noStrike">
                          <a:effectLst/>
                          <a:latin typeface="Tahoma"/>
                        </a:rPr>
                        <a:t>I25.1 - </a:t>
                      </a: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Атеросклеротическая болезнь сердца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нет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2 группа – заболевания, требующие длительного интенсивного лечения для продления жизни с высокой вероятностью неблагоприятного исхода/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нет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на дому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 dirty="0">
                          <a:effectLst/>
                          <a:latin typeface="Tahoma"/>
                        </a:rPr>
                        <a:t>17.06.2022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01.05.2021 22:40:00 - 04.05.2021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11505"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ГУЗ "Щекинская районная больница"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Недосекина Тамара Васильевна 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29.11.2022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28.03.2014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8 лет  8 мес.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500" b="0" i="0" u="none" strike="noStrike">
                          <a:effectLst/>
                          <a:latin typeface="Tahoma"/>
                        </a:rPr>
                        <a:t>C71.7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 Диффузная срединная глиома Н3К27 мутантная, WHO Grade IV(мутация К27М)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Курс 3D-конформной дистанционной ЛТ на область опухоли ствола мозга (РОД=1,8 Грх30 фракций.СОЮ-54 Гр) с  22.02.22 г. по 08.04.22 г.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Прогрессия заболевания(май 2022 г.)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Терапия Бевацизумабом с 03.06.22 г.по 19.11.22 г.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Продолженный рост опухоли  с сентября  2022 г.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/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Операция:Микрохирургическая  (открытая) биопсия опухоли ствола головного мозга от 21.01.22 г.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Основной диагноз Диффузная срединная глиома Н3К27 мутантная, WHO Grade IV(мутация К27М)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Курс 3D-конформной дистанционной ЛТ на область опухоли ствола мозга (РОД=1,8 Грх30 фракций.СОЮ-54 Гр) с  22.02.22 г. по 08.04.22 г.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Прогрессия заболевания(май 2022 г.)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Терапия Бевацизумабом с 03.06.22 г.по 19.11.22 г.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Продолженный рост опухоли  с сентября  2022 г.</a:t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/>
                      </a:r>
                      <a:br>
                        <a:rPr lang="ru-RU" sz="500" b="0" i="0" u="none" strike="noStrike">
                          <a:effectLst/>
                          <a:latin typeface="Tahoma"/>
                        </a:rPr>
                      </a:br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Операция:Микрохирургическая  (открытая) биопсия опухоли ствола головного мозга от 21.01.22 г.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3 группа – прогрессирующие заболевания, для которых не существует радикального излечения, и с момента установления диагноза объем терапии является паллиативным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нет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на дому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>
                          <a:effectLst/>
                          <a:latin typeface="Tahoma"/>
                        </a:rPr>
                        <a:t>29.11.2022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500" b="0" i="0" u="none" strike="noStrike" dirty="0"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605" marR="5605" marT="56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8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962167"/>
              </p:ext>
            </p:extLst>
          </p:nvPr>
        </p:nvGraphicFramePr>
        <p:xfrm>
          <a:off x="791938" y="1653348"/>
          <a:ext cx="10521043" cy="2633301"/>
        </p:xfrm>
        <a:graphic>
          <a:graphicData uri="http://schemas.openxmlformats.org/drawingml/2006/table">
            <a:tbl>
              <a:tblPr/>
              <a:tblGrid>
                <a:gridCol w="506183"/>
                <a:gridCol w="751115"/>
                <a:gridCol w="538843"/>
                <a:gridCol w="742112"/>
                <a:gridCol w="560811"/>
                <a:gridCol w="1015734"/>
                <a:gridCol w="840921"/>
                <a:gridCol w="914400"/>
                <a:gridCol w="865414"/>
                <a:gridCol w="612322"/>
                <a:gridCol w="595993"/>
                <a:gridCol w="637725"/>
                <a:gridCol w="560811"/>
                <a:gridCol w="638428"/>
                <a:gridCol w="740231"/>
              </a:tblGrid>
              <a:tr h="330642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Ф.И.О.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Дата рождения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Диагноз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Адрес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Дата осмотра 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Кто осматривал пациента (мед. работник) Ф.И.О.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Состояния пациента (удов., средней тяж., тяжелое)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Анемия (да, нет)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Плеврит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асцит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Кахексияанорексия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Болевой синдром (да, нет)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Тошнота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рвота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Риск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недожития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до конца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года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(да, нет)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551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Код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Дата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 Cyr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64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...02.1936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C61.00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17.12.20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пос.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Самарский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05.11.02021г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фельдшер …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64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...03.1954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C64.00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30.01.21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пос. 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Куркино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12.11.2021г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врач…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ср. ст. тяж.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тошнота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846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...01.1949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C19.00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15.03.22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стадия</a:t>
                      </a: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пос. 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Куркино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5.11.2021г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врач…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ср.тяж.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8763" marR="8763" marT="87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96778" y="205946"/>
            <a:ext cx="10297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Форма мониторинга по онкологических пациентов.</a:t>
            </a:r>
            <a:endParaRPr lang="ru-RU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96778" y="205946"/>
            <a:ext cx="10297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Результаты мониторинга по онкологических пациентов.</a:t>
            </a:r>
            <a:endParaRPr lang="ru-RU" sz="20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851374"/>
              </p:ext>
            </p:extLst>
          </p:nvPr>
        </p:nvGraphicFramePr>
        <p:xfrm>
          <a:off x="778476" y="1021095"/>
          <a:ext cx="10515600" cy="2955941"/>
        </p:xfrm>
        <a:graphic>
          <a:graphicData uri="http://schemas.openxmlformats.org/drawingml/2006/table">
            <a:tbl>
              <a:tblPr/>
              <a:tblGrid>
                <a:gridCol w="1475341"/>
                <a:gridCol w="704278"/>
                <a:gridCol w="712373"/>
                <a:gridCol w="752849"/>
                <a:gridCol w="601065"/>
                <a:gridCol w="599041"/>
                <a:gridCol w="594993"/>
                <a:gridCol w="503923"/>
                <a:gridCol w="467495"/>
                <a:gridCol w="453329"/>
                <a:gridCol w="477614"/>
                <a:gridCol w="623327"/>
                <a:gridCol w="619279"/>
                <a:gridCol w="655707"/>
                <a:gridCol w="655707"/>
                <a:gridCol w="619279"/>
              </a:tblGrid>
              <a:tr h="188677">
                <a:tc gridSpan="16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Отчёт по наблюдению паллиативных пациентов, в том числе имеющих риск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недожития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до конца 2022 года»</a:t>
                      </a:r>
                    </a:p>
                  </a:txBody>
                  <a:tcPr marL="6289" marR="6289" marT="6289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8677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Район Тульской области, медицинская организация г. Тулы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паллиативных пациентов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Всего осмотрено в 2022 году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осмотренных пациентов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Из осмотренных пациентов (количество)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062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пациента удовлетворительное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пациента средней тяжести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пациента тяжелое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не указано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Анемия 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Плеврит, асцит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Кахексия, анорексия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Болевой синдром 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Получает обезболивающие препараты 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Тошнота, рвота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Лечился  в паллиативном отделении или в др. отделении 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Риск недожития до конца 2022г. </a:t>
                      </a:r>
                    </a:p>
                  </a:txBody>
                  <a:tcPr marL="6289" marR="6289" marT="628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ГУЗ "Богородицкая ЦРБ"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96,6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ГУЗ "ТГК БСМП им. Д.Я. Ваныкина"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96,1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ГУЗ "Венёвская ЦРБ"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89,7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Воловский филиал </a:t>
                      </a:r>
                      <a:b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ГУЗ "Ефремовской РБ"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85,7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ГУЗ "Алексинская РБ"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75,0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ГУЗ "ГБ №11 г. Тулы"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74,7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Тульская область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1579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1523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96,5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1035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269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1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9" marR="6289" marT="62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9" marR="6289" marT="62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9" marR="6289" marT="62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9" marR="6289" marT="628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68,0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23,0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6,1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2,9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12,3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20,0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19,4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17,7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14,8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14,6</a:t>
                      </a:r>
                    </a:p>
                  </a:txBody>
                  <a:tcPr marL="6289" marR="6289" marT="62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850174"/>
              </p:ext>
            </p:extLst>
          </p:nvPr>
        </p:nvGraphicFramePr>
        <p:xfrm>
          <a:off x="764869" y="4090306"/>
          <a:ext cx="10529207" cy="2524635"/>
        </p:xfrm>
        <a:graphic>
          <a:graphicData uri="http://schemas.openxmlformats.org/drawingml/2006/table">
            <a:tbl>
              <a:tblPr/>
              <a:tblGrid>
                <a:gridCol w="1549017"/>
                <a:gridCol w="704099"/>
                <a:gridCol w="821449"/>
                <a:gridCol w="809712"/>
                <a:gridCol w="657159"/>
                <a:gridCol w="660092"/>
                <a:gridCol w="657159"/>
                <a:gridCol w="563278"/>
                <a:gridCol w="657159"/>
                <a:gridCol w="657159"/>
                <a:gridCol w="621954"/>
                <a:gridCol w="668893"/>
                <a:gridCol w="668893"/>
                <a:gridCol w="833184"/>
              </a:tblGrid>
              <a:tr h="223815">
                <a:tc gridSpan="7">
                  <a:txBody>
                    <a:bodyPr/>
                    <a:lstStyle/>
                    <a:p>
                      <a:pPr algn="ctr" fontAlgn="t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Отчет по паллиативным пациентам на 15.12.2021г</a:t>
                      </a:r>
                    </a:p>
                  </a:txBody>
                  <a:tcPr marL="8983" marR="8983" marT="898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052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Район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Подлежит осмотру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Всего осмотрено с 1 января по 15 декабря 2021г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осмотренных пациентов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Из осмотренных с 1 января по 15 декабря 2021г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 наблюдается по месту жительства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788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пациента удовлетворительное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пациента средней тяжести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Состояние пациента тяжелое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Анемия 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Плеврит, асцит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Кахексия, анорексия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Болевой синдром 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Тошнота, рвота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Риск недожития до конца 2021г </a:t>
                      </a:r>
                    </a:p>
                  </a:txBody>
                  <a:tcPr marL="8983" marR="8983" marT="89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85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Суворовский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97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83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85,6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0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Ясногорский 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78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90,7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0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Куркинский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0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Каменский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0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Арсеньевский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0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Тульская область 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5155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2113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41%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1549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409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44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168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357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78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612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430</a:t>
                      </a:r>
                    </a:p>
                  </a:txBody>
                  <a:tcPr marL="8983" marR="8983" marT="89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9052"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83" marR="8983" marT="898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73,3%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19,4%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8,0%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1,8%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2,5%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16,9%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3,7%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29,0%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20,4%</a:t>
                      </a:r>
                    </a:p>
                  </a:txBody>
                  <a:tcPr marL="8983" marR="8983" marT="89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5874302"/>
              </p:ext>
            </p:extLst>
          </p:nvPr>
        </p:nvGraphicFramePr>
        <p:xfrm>
          <a:off x="658586" y="243568"/>
          <a:ext cx="4572000" cy="2990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3778589"/>
              </p:ext>
            </p:extLst>
          </p:nvPr>
        </p:nvGraphicFramePr>
        <p:xfrm>
          <a:off x="6483123" y="292553"/>
          <a:ext cx="4924425" cy="2990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8500347"/>
              </p:ext>
            </p:extLst>
          </p:nvPr>
        </p:nvGraphicFramePr>
        <p:xfrm>
          <a:off x="3567793" y="3396343"/>
          <a:ext cx="5010830" cy="3022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4408714" y="1902280"/>
            <a:ext cx="1477736" cy="64568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645479" y="2024743"/>
            <a:ext cx="1159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Рост на 15,7%</a:t>
            </a:r>
            <a:endParaRPr lang="ru-RU" sz="1400" dirty="0"/>
          </a:p>
        </p:txBody>
      </p:sp>
      <p:sp>
        <p:nvSpPr>
          <p:cNvPr id="4" name="Овал 3"/>
          <p:cNvSpPr/>
          <p:nvPr/>
        </p:nvSpPr>
        <p:spPr>
          <a:xfrm>
            <a:off x="9724558" y="1902279"/>
            <a:ext cx="1305392" cy="54700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930471" y="2013152"/>
            <a:ext cx="1159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Рост на 5,9%</a:t>
            </a:r>
            <a:endParaRPr lang="ru-RU" sz="1400" dirty="0"/>
          </a:p>
        </p:txBody>
      </p:sp>
      <p:sp>
        <p:nvSpPr>
          <p:cNvPr id="12" name="Овал 11"/>
          <p:cNvSpPr/>
          <p:nvPr/>
        </p:nvSpPr>
        <p:spPr>
          <a:xfrm>
            <a:off x="6594023" y="5037364"/>
            <a:ext cx="1357992" cy="59770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900183" y="5111851"/>
            <a:ext cx="1159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Снижение на 17,5%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77947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1122" y="289977"/>
            <a:ext cx="5390866" cy="4326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1066800" algn="l"/>
                <a:tab pos="2969895" algn="ctr"/>
              </a:tabLst>
            </a:pP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 Медицинский помощник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09864" y="2754787"/>
            <a:ext cx="5076788" cy="35914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     </a:t>
            </a:r>
          </a:p>
          <a:p>
            <a:pPr algn="just"/>
            <a:r>
              <a:rPr lang="ru-RU" sz="2400" b="1" dirty="0">
                <a:solidFill>
                  <a:schemeClr val="tx1"/>
                </a:solidFill>
              </a:rPr>
              <a:t>    Цель проекта </a:t>
            </a:r>
            <a:r>
              <a:rPr lang="ru-RU" sz="2000" b="1" dirty="0">
                <a:solidFill>
                  <a:schemeClr val="tx1"/>
                </a:solidFill>
              </a:rPr>
              <a:t>– дистанционное сопровождение пациента от момента подозрения на наличие злокачественного новообразования  до начала спецлечения.</a:t>
            </a:r>
            <a:endParaRPr lang="ru-RU" b="1" dirty="0">
              <a:solidFill>
                <a:schemeClr val="tx1"/>
              </a:solidFill>
            </a:endParaRPr>
          </a:p>
          <a:p>
            <a:pPr algn="just"/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9863" y="1107764"/>
            <a:ext cx="10918030" cy="12618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prstClr val="black"/>
                </a:solidFill>
              </a:rPr>
              <a:t>       </a:t>
            </a:r>
          </a:p>
          <a:p>
            <a:pPr algn="just"/>
            <a:r>
              <a:rPr lang="ru-RU" sz="2000" b="1" dirty="0">
                <a:solidFill>
                  <a:prstClr val="black"/>
                </a:solidFill>
              </a:rPr>
              <a:t>      МЕДИЦИНСКИЙ ПОМОЩНИК - </a:t>
            </a:r>
            <a:r>
              <a:rPr lang="ru-RU" sz="2000" dirty="0">
                <a:solidFill>
                  <a:prstClr val="black"/>
                </a:solidFill>
              </a:rPr>
              <a:t>это физическое лицо, организующее запись, контроль и информирование пациента на всех этапах оказания медицинской помощи.</a:t>
            </a:r>
          </a:p>
          <a:p>
            <a:pPr algn="just"/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09731" y="2754785"/>
            <a:ext cx="5418163" cy="35914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 Функции медицинского помощника: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Напоминание пациенту о записи к врачу/обследование;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Запись на прием к онкологу/обследование;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Контроль явки к онкологу/обследование;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Отслеживание сроков проведения обследований;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Уведомление врача о «потери» пациента для дальнейших действий со стороны МО.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279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3358" y="289977"/>
            <a:ext cx="7074568" cy="4326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1066800" algn="l"/>
                <a:tab pos="2969895" algn="ctr"/>
              </a:tabLst>
            </a:pP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проекта Медицинский помощник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04716" y="792949"/>
            <a:ext cx="6011839" cy="5825022"/>
          </a:xfrm>
          <a:prstGeom prst="rect">
            <a:avLst/>
          </a:prstGeom>
          <a:solidFill>
            <a:schemeClr val="accent6">
              <a:lumMod val="20000"/>
              <a:lumOff val="80000"/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b="1" dirty="0">
                <a:solidFill>
                  <a:schemeClr val="tx1"/>
                </a:solidFill>
              </a:rPr>
              <a:t>   </a:t>
            </a:r>
            <a:r>
              <a:rPr lang="ru-RU" b="1" dirty="0">
                <a:solidFill>
                  <a:schemeClr val="tx1"/>
                </a:solidFill>
              </a:rPr>
              <a:t>1 этап: 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Приказ МЗ ТО от 26.02.2021 № 192-осн «О внедрении пилотного проекта «Медицинский помощник для сопровождения пациентов с подозрением на злокачественное новообразование» на территории Тульской области»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  С 01.03.2021 </a:t>
            </a:r>
            <a:r>
              <a:rPr lang="ru-RU" dirty="0">
                <a:solidFill>
                  <a:schemeClr val="tx1"/>
                </a:solidFill>
              </a:rPr>
              <a:t>внедрение: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   в 5 ГУЗ ТО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   по 2 нозологиям</a:t>
            </a:r>
            <a:endParaRPr lang="ru-RU" b="1" dirty="0">
              <a:solidFill>
                <a:schemeClr val="tx1"/>
              </a:solidFill>
            </a:endParaRPr>
          </a:p>
          <a:p>
            <a:pPr algn="just"/>
            <a:endParaRPr lang="ru-RU" b="1" dirty="0">
              <a:solidFill>
                <a:schemeClr val="tx1"/>
              </a:solidFill>
            </a:endParaRP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   2 этап: 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Приказ МЗ ТО от 23.04.2021 № 392-осн «О внедрении работы с медицинским помощником для сопровождения пациентов с подозрением на злокачественное новообразование» на территории Тульской области»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 С 01.05.2021 </a:t>
            </a:r>
            <a:r>
              <a:rPr lang="ru-RU" dirty="0">
                <a:solidFill>
                  <a:schemeClr val="tx1"/>
                </a:solidFill>
              </a:rPr>
              <a:t>внедрение: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  во ВСЕХ ГУЗ Тульской </a:t>
            </a:r>
            <a:r>
              <a:rPr lang="ru-RU" sz="2000" dirty="0">
                <a:solidFill>
                  <a:schemeClr val="tx1"/>
                </a:solidFill>
              </a:rPr>
              <a:t>области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  по ВСЕМ нозологиям</a:t>
            </a:r>
            <a:endParaRPr lang="ru-RU" b="1" dirty="0">
              <a:solidFill>
                <a:schemeClr val="tx1"/>
              </a:solidFill>
            </a:endParaRPr>
          </a:p>
          <a:p>
            <a:pPr lvl="0" algn="just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64322" y="3330054"/>
            <a:ext cx="5744796" cy="3287917"/>
          </a:xfrm>
          <a:prstGeom prst="rect">
            <a:avLst/>
          </a:prstGeom>
          <a:solidFill>
            <a:schemeClr val="accent6">
              <a:lumMod val="20000"/>
              <a:lumOff val="80000"/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</a:endParaRPr>
          </a:p>
          <a:p>
            <a:endParaRPr lang="ru-RU" sz="2000" b="1" dirty="0">
              <a:solidFill>
                <a:schemeClr val="tx1"/>
              </a:solidFill>
            </a:endParaRPr>
          </a:p>
          <a:p>
            <a:r>
              <a:rPr lang="ru-RU" sz="2000" b="1" dirty="0">
                <a:solidFill>
                  <a:schemeClr val="tx1"/>
                </a:solidFill>
              </a:rPr>
              <a:t>       </a:t>
            </a:r>
          </a:p>
          <a:p>
            <a:r>
              <a:rPr lang="ru-RU" b="1" dirty="0">
                <a:solidFill>
                  <a:schemeClr val="tx1"/>
                </a:solidFill>
              </a:rPr>
              <a:t>   </a:t>
            </a:r>
          </a:p>
          <a:p>
            <a:endParaRPr lang="ru-RU" b="1" dirty="0">
              <a:solidFill>
                <a:schemeClr val="tx1"/>
              </a:solidFill>
            </a:endParaRPr>
          </a:p>
          <a:p>
            <a:r>
              <a:rPr lang="ru-RU" b="1" dirty="0">
                <a:solidFill>
                  <a:schemeClr val="tx1"/>
                </a:solidFill>
              </a:rPr>
              <a:t>   Условия проекта:</a:t>
            </a: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chemeClr val="tx1"/>
                </a:solidFill>
              </a:rPr>
              <a:t>Электронные направления на все исследования, консультации, анализы в рамках обследования на ранее выявление </a:t>
            </a:r>
            <a:r>
              <a:rPr lang="ru-RU" b="1" u="sng" dirty="0">
                <a:solidFill>
                  <a:schemeClr val="tx1"/>
                </a:solidFill>
              </a:rPr>
              <a:t>ЗНО;</a:t>
            </a: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chemeClr val="tx1"/>
                </a:solidFill>
              </a:rPr>
              <a:t>Единый стандарт пакетных назначений перед приемом  онколога;</a:t>
            </a: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chemeClr val="tx1"/>
                </a:solidFill>
              </a:rPr>
              <a:t>Прямые записи: </a:t>
            </a:r>
            <a:r>
              <a:rPr lang="ru-RU" b="1" u="sng" dirty="0">
                <a:solidFill>
                  <a:schemeClr val="tx1"/>
                </a:solidFill>
              </a:rPr>
              <a:t>врач-специалист – онколог в ЦАОП, онколог-исследования в поликлинике</a:t>
            </a:r>
            <a:r>
              <a:rPr lang="ru-RU" dirty="0">
                <a:solidFill>
                  <a:schemeClr val="tx1"/>
                </a:solidFill>
              </a:rPr>
              <a:t>, </a:t>
            </a:r>
          </a:p>
          <a:p>
            <a:pPr marL="285750" indent="-285750">
              <a:buFontTx/>
              <a:buChar char="-"/>
            </a:pPr>
            <a:r>
              <a:rPr lang="ru-RU" dirty="0">
                <a:solidFill>
                  <a:schemeClr val="tx1"/>
                </a:solidFill>
              </a:rPr>
              <a:t>Возможность записи «поверх расписания». Организация дополнительных слотов записи.</a:t>
            </a:r>
            <a:endParaRPr lang="ru-RU" sz="24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ru-RU" sz="24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ru-RU" sz="2400" dirty="0">
              <a:solidFill>
                <a:schemeClr val="tx1"/>
              </a:solidFill>
            </a:endParaRPr>
          </a:p>
          <a:p>
            <a:pPr marL="285750" indent="-285750" algn="ctr">
              <a:buFontTx/>
              <a:buChar char="-"/>
            </a:pPr>
            <a:endParaRPr lang="ru-RU" sz="2400" dirty="0">
              <a:solidFill>
                <a:schemeClr val="tx1"/>
              </a:solidFill>
            </a:endParaRPr>
          </a:p>
          <a:p>
            <a:pPr algn="ctr"/>
            <a:endParaRPr lang="ru-RU" sz="2000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0DB3D897-0F83-4300-B950-6053C13B4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7983" y="722626"/>
            <a:ext cx="3629157" cy="27892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714" y="1"/>
            <a:ext cx="896286" cy="87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34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5324946" y="5731852"/>
            <a:ext cx="1304827" cy="3664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Онкодиспанер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22372E9-FB2D-4DDC-B43C-29F0EEAF4484}"/>
              </a:ext>
            </a:extLst>
          </p:cNvPr>
          <p:cNvSpPr/>
          <p:nvPr/>
        </p:nvSpPr>
        <p:spPr>
          <a:xfrm>
            <a:off x="2415913" y="172880"/>
            <a:ext cx="7711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работы медицинского помощника</a:t>
            </a:r>
            <a:r>
              <a:rPr lang="ru-RU" sz="2400" b="1" dirty="0">
                <a:ln w="9525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7900931" y="732951"/>
            <a:ext cx="4130151" cy="350865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     </a:t>
            </a:r>
            <a:r>
              <a:rPr lang="ru-RU" sz="1700" dirty="0"/>
              <a:t>Медицинский помощник работает удаленно посредством телефонной связи и работой в РИСЗ ТО. </a:t>
            </a:r>
          </a:p>
          <a:p>
            <a:pPr algn="just"/>
            <a:r>
              <a:rPr lang="ru-RU" sz="1700" dirty="0"/>
              <a:t>Все МО работают в РИСЗ ТО.</a:t>
            </a:r>
          </a:p>
          <a:p>
            <a:r>
              <a:rPr lang="ru-RU" sz="1700" b="1" dirty="0"/>
              <a:t>Преимущества проекта:</a:t>
            </a:r>
          </a:p>
          <a:p>
            <a:pPr marL="285750" indent="-285750">
              <a:buFontTx/>
              <a:buChar char="-"/>
            </a:pPr>
            <a:r>
              <a:rPr lang="ru-RU" sz="1700" dirty="0"/>
              <a:t>Электронные направления на все исследования и консультации</a:t>
            </a:r>
          </a:p>
          <a:p>
            <a:pPr marL="285750" indent="-285750">
              <a:buFontTx/>
              <a:buChar char="-"/>
            </a:pPr>
            <a:r>
              <a:rPr lang="ru-RU" sz="1700" dirty="0"/>
              <a:t>Единый стандарт назначений перед приемом  онколога</a:t>
            </a:r>
          </a:p>
          <a:p>
            <a:pPr marL="285750" indent="-285750">
              <a:buFontTx/>
              <a:buChar char="-"/>
            </a:pPr>
            <a:r>
              <a:rPr lang="ru-RU" sz="1700" dirty="0"/>
              <a:t>Прямые записи: врач-специалист-онколог –исследования (исключая промежуточные обращения к терапевту)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81507" y="5689533"/>
            <a:ext cx="1276797" cy="3664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Поликлиника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055437" y="2896489"/>
            <a:ext cx="1737980" cy="50374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Медицинский помощник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571942" y="5102665"/>
            <a:ext cx="1775213" cy="397453"/>
          </a:xfrm>
          <a:prstGeom prst="rect">
            <a:avLst/>
          </a:prstGeom>
          <a:solidFill>
            <a:srgbClr val="EAD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Диагностическое обследование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394035" y="5100966"/>
            <a:ext cx="1287675" cy="329726"/>
          </a:xfrm>
          <a:prstGeom prst="rect">
            <a:avLst/>
          </a:prstGeom>
          <a:solidFill>
            <a:srgbClr val="EAD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Лечение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8297" y="3997285"/>
            <a:ext cx="1885919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Запись к врачу - онкологу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00349" y="3997285"/>
            <a:ext cx="2446701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Запись к врачу и </a:t>
            </a:r>
          </a:p>
          <a:p>
            <a:pPr algn="ctr"/>
            <a:r>
              <a:rPr lang="ru-RU" sz="1600" dirty="0"/>
              <a:t>контроль сроков обследования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43789" y="3997285"/>
            <a:ext cx="1736270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Контроль сроков</a:t>
            </a:r>
          </a:p>
          <a:p>
            <a:pPr algn="ctr"/>
            <a:r>
              <a:rPr lang="ru-RU" sz="1600" dirty="0"/>
              <a:t>начала лечения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251257" y="5065925"/>
            <a:ext cx="1287675" cy="364767"/>
          </a:xfrm>
          <a:prstGeom prst="rect">
            <a:avLst/>
          </a:prstGeom>
          <a:solidFill>
            <a:srgbClr val="EAD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Подозрение на ЗНО</a:t>
            </a: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5215089" y="3570274"/>
            <a:ext cx="1032222" cy="2672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3748087" y="3543322"/>
            <a:ext cx="0" cy="3211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>
            <a:off x="1925053" y="3578395"/>
            <a:ext cx="962527" cy="295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4" b="22675"/>
          <a:stretch/>
        </p:blipFill>
        <p:spPr>
          <a:xfrm>
            <a:off x="8231205" y="4451057"/>
            <a:ext cx="3383040" cy="2085969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27" name="Прямоугольник 26"/>
          <p:cNvSpPr/>
          <p:nvPr/>
        </p:nvSpPr>
        <p:spPr>
          <a:xfrm>
            <a:off x="2408664" y="5731852"/>
            <a:ext cx="1526279" cy="5589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Учреждения здравоохранения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77094" y="2852222"/>
            <a:ext cx="1727143" cy="494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пациент </a:t>
            </a: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5" r="23295"/>
          <a:stretch/>
        </p:blipFill>
        <p:spPr>
          <a:xfrm>
            <a:off x="393359" y="4785866"/>
            <a:ext cx="726140" cy="713780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6204" r="21650" b="27592"/>
          <a:stretch/>
        </p:blipFill>
        <p:spPr>
          <a:xfrm>
            <a:off x="3691169" y="1455949"/>
            <a:ext cx="1129626" cy="111801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40" y="1600273"/>
            <a:ext cx="1016317" cy="999178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5" r="23295"/>
          <a:stretch/>
        </p:blipFill>
        <p:spPr>
          <a:xfrm>
            <a:off x="2700380" y="4834462"/>
            <a:ext cx="710114" cy="698027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5" r="23295"/>
          <a:stretch/>
        </p:blipFill>
        <p:spPr>
          <a:xfrm>
            <a:off x="5537197" y="4811974"/>
            <a:ext cx="710114" cy="698027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492819" y="874851"/>
            <a:ext cx="5044378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n w="0"/>
              </a:rPr>
              <a:t>Отметка «подозрение на ЗНО» в РИСЗ ТО</a:t>
            </a:r>
          </a:p>
        </p:txBody>
      </p:sp>
      <p:cxnSp>
        <p:nvCxnSpPr>
          <p:cNvPr id="4" name="Прямая со стрелкой 3"/>
          <p:cNvCxnSpPr/>
          <p:nvPr/>
        </p:nvCxnSpPr>
        <p:spPr>
          <a:xfrm flipH="1" flipV="1">
            <a:off x="1925053" y="2173623"/>
            <a:ext cx="1766116" cy="55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4686" y="1"/>
            <a:ext cx="827314" cy="80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13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0746" y="365126"/>
            <a:ext cx="8283054" cy="440092"/>
          </a:xfrm>
        </p:spPr>
        <p:txBody>
          <a:bodyPr>
            <a:norm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Результаты работы медицинского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помощника.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3800" y="62100"/>
            <a:ext cx="806534" cy="78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2435320"/>
              </p:ext>
            </p:extLst>
          </p:nvPr>
        </p:nvGraphicFramePr>
        <p:xfrm>
          <a:off x="6762750" y="1123950"/>
          <a:ext cx="4994317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639514"/>
              </p:ext>
            </p:extLst>
          </p:nvPr>
        </p:nvGraphicFramePr>
        <p:xfrm>
          <a:off x="504825" y="1162049"/>
          <a:ext cx="6172199" cy="4505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954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55822" y="322676"/>
            <a:ext cx="931075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Пациенты прошедшие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медпомощника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5466" y="3643"/>
            <a:ext cx="806534" cy="78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7315646"/>
              </p:ext>
            </p:extLst>
          </p:nvPr>
        </p:nvGraphicFramePr>
        <p:xfrm>
          <a:off x="495299" y="1171575"/>
          <a:ext cx="5686425" cy="3314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0760247"/>
              </p:ext>
            </p:extLst>
          </p:nvPr>
        </p:nvGraphicFramePr>
        <p:xfrm>
          <a:off x="6584866" y="1181100"/>
          <a:ext cx="4978484" cy="316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21451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5466" y="3643"/>
            <a:ext cx="806534" cy="78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2076895"/>
              </p:ext>
            </p:extLst>
          </p:nvPr>
        </p:nvGraphicFramePr>
        <p:xfrm>
          <a:off x="377782" y="1162050"/>
          <a:ext cx="5733415" cy="3133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0058455"/>
              </p:ext>
            </p:extLst>
          </p:nvPr>
        </p:nvGraphicFramePr>
        <p:xfrm>
          <a:off x="6896099" y="1219199"/>
          <a:ext cx="4892633" cy="2981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455822" y="322676"/>
            <a:ext cx="931075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Пациенты выявленные без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медпомощника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219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91A0-622B-4C82-98EA-1B348D916B1B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298121" y="1804307"/>
            <a:ext cx="9699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Спасибо за внимание.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2993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641766"/>
      </a:accent1>
      <a:accent2>
        <a:srgbClr val="B4176D"/>
      </a:accent2>
      <a:accent3>
        <a:srgbClr val="AD2751"/>
      </a:accent3>
      <a:accent4>
        <a:srgbClr val="FB7A33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13100</TotalTime>
  <Words>1581</Words>
  <Application>Microsoft Office PowerPoint</Application>
  <PresentationFormat>Произвольный</PresentationFormat>
  <Paragraphs>531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работы медицинского помощника.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Клюева Александра Михайловна</dc:creator>
  <cp:lastModifiedBy>Irina</cp:lastModifiedBy>
  <cp:revision>740</cp:revision>
  <cp:lastPrinted>2023-01-18T07:10:12Z</cp:lastPrinted>
  <dcterms:created xsi:type="dcterms:W3CDTF">2020-09-21T11:13:58Z</dcterms:created>
  <dcterms:modified xsi:type="dcterms:W3CDTF">2023-01-18T07:42:58Z</dcterms:modified>
</cp:coreProperties>
</file>