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9"/>
  </p:notesMasterIdLst>
  <p:sldIdLst>
    <p:sldId id="256" r:id="rId2"/>
    <p:sldId id="258" r:id="rId3"/>
    <p:sldId id="268" r:id="rId4"/>
    <p:sldId id="269" r:id="rId5"/>
    <p:sldId id="270" r:id="rId6"/>
    <p:sldId id="274" r:id="rId7"/>
    <p:sldId id="272" r:id="rId8"/>
    <p:sldId id="273" r:id="rId9"/>
    <p:sldId id="266" r:id="rId10"/>
    <p:sldId id="262" r:id="rId11"/>
    <p:sldId id="276" r:id="rId12"/>
    <p:sldId id="263" r:id="rId13"/>
    <p:sldId id="267" r:id="rId14"/>
    <p:sldId id="271" r:id="rId15"/>
    <p:sldId id="264" r:id="rId16"/>
    <p:sldId id="260" r:id="rId17"/>
    <p:sldId id="275" r:id="rId18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oleObject" Target="../embeddings/oleObject1.bin"/><Relationship Id="rId1" Type="http://schemas.openxmlformats.org/officeDocument/2006/relationships/themeOverride" Target="../theme/themeOverrid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75"/>
      <c:rotY val="0"/>
      <c:rAngAx val="1"/>
    </c:view3D>
    <c:floor>
      <c:thickness val="0"/>
    </c:floor>
    <c:sideWall>
      <c:thickness val="0"/>
      <c:spPr>
        <a:scene3d>
          <a:camera prst="orthographicFront"/>
          <a:lightRig rig="threePt" dir="t"/>
        </a:scene3d>
        <a:sp3d>
          <a:bevelT/>
        </a:sp3d>
      </c:spPr>
    </c:sideWall>
    <c:backWall>
      <c:thickness val="0"/>
      <c:spPr>
        <a:scene3d>
          <a:camera prst="orthographicFront"/>
          <a:lightRig rig="threePt" dir="t"/>
        </a:scene3d>
        <a:sp3d>
          <a:bevelT/>
        </a:sp3d>
      </c:spPr>
    </c:backWall>
    <c:plotArea>
      <c:layout>
        <c:manualLayout>
          <c:layoutTarget val="inner"/>
          <c:xMode val="edge"/>
          <c:yMode val="edge"/>
          <c:x val="0"/>
          <c:y val="5.9258844499192775E-2"/>
          <c:w val="0.63679500688888202"/>
          <c:h val="0.91851908881360866"/>
        </c:manualLayout>
      </c:layout>
      <c:pie3DChart>
        <c:varyColors val="1"/>
        <c:ser>
          <c:idx val="0"/>
          <c:order val="0"/>
          <c:explosion val="8"/>
          <c:dLbls>
            <c:dLbl>
              <c:idx val="0"/>
              <c:tx>
                <c:rich>
                  <a:bodyPr/>
                  <a:lstStyle/>
                  <a:p>
                    <a:r>
                      <a:rPr lang="en-US" b="1" dirty="0" smtClean="0"/>
                      <a:t>32,9%</a:t>
                    </a:r>
                    <a:endParaRPr lang="en-US" b="1" dirty="0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1"/>
              <c:tx>
                <c:rich>
                  <a:bodyPr/>
                  <a:lstStyle/>
                  <a:p>
                    <a:r>
                      <a:rPr lang="en-US" b="1" dirty="0" smtClean="0"/>
                      <a:t>57,4%</a:t>
                    </a:r>
                    <a:endParaRPr lang="en-US" b="1" dirty="0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2"/>
              <c:tx>
                <c:rich>
                  <a:bodyPr/>
                  <a:lstStyle/>
                  <a:p>
                    <a:r>
                      <a:rPr lang="en-US" b="1" dirty="0" smtClean="0"/>
                      <a:t>9,7%</a:t>
                    </a:r>
                    <a:endParaRPr lang="en-US" b="1" dirty="0"/>
                  </a:p>
                </c:rich>
              </c:tx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600" b="1"/>
                </a:pPr>
                <a:endParaRPr lang="ru-RU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Лист1!$A$54:$A$56</c:f>
              <c:strCache>
                <c:ptCount val="3"/>
                <c:pt idx="0">
                  <c:v>Хирургическое </c:v>
                </c:pt>
                <c:pt idx="1">
                  <c:v>Химиотерапевтическое </c:v>
                </c:pt>
                <c:pt idx="2">
                  <c:v>Лучевое </c:v>
                </c:pt>
              </c:strCache>
            </c:strRef>
          </c:cat>
          <c:val>
            <c:numRef>
              <c:f>Лист1!$B$54:$B$56</c:f>
              <c:numCache>
                <c:formatCode>General</c:formatCode>
                <c:ptCount val="3"/>
                <c:pt idx="0">
                  <c:v>1466</c:v>
                </c:pt>
                <c:pt idx="1">
                  <c:v>2712</c:v>
                </c:pt>
                <c:pt idx="2">
                  <c:v>490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  <c:showLeaderLines val="1"/>
        </c:dLbls>
      </c:pie3DChart>
    </c:plotArea>
    <c:legend>
      <c:legendPos val="r"/>
      <c:layout>
        <c:manualLayout>
          <c:xMode val="edge"/>
          <c:yMode val="edge"/>
          <c:x val="0.62186234023736164"/>
          <c:y val="0.30504471424192642"/>
          <c:w val="0.37813765976263836"/>
          <c:h val="0.2546535107365821"/>
        </c:manualLayout>
      </c:layout>
      <c:overlay val="0"/>
      <c:txPr>
        <a:bodyPr/>
        <a:lstStyle/>
        <a:p>
          <a:pPr>
            <a:defRPr sz="1400"/>
          </a:pPr>
          <a:endParaRPr lang="ru-RU"/>
        </a:p>
      </c:txPr>
    </c:legend>
    <c:plotVisOnly val="1"/>
    <c:dispBlanksAs val="gap"/>
    <c:showDLblsOverMax val="0"/>
  </c:chart>
  <c:spPr>
    <a:ln>
      <a:noFill/>
    </a:ln>
  </c:spPr>
  <c:externalData r:id="rId2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51B012-2214-4EAD-8578-F9811B829E9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093B318-4C9F-47E2-B2CA-81DA5722999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579390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B318-4C9F-47E2-B2CA-81DA57229995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751118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ru-RU" altLang="ru-RU" dirty="0" smtClean="0">
                <a:latin typeface="Arial" panose="020B0604020202020204" pitchFamily="34" charset="0"/>
              </a:rPr>
              <a:t>В последнее время</a:t>
            </a:r>
            <a:r>
              <a:rPr lang="ru-RU" altLang="ru-RU" baseline="0" dirty="0" smtClean="0">
                <a:latin typeface="Arial" panose="020B0604020202020204" pitchFamily="34" charset="0"/>
              </a:rPr>
              <a:t> ( последнее десятилетие паллиативная помощь имеет тенденции к развитию и подходов лечения  в структуре своей организации  и  развитию нормативной базы . Проблема улучшения качества жизни и избавление страданий пациента и его родственников становиться более </a:t>
            </a:r>
            <a:endParaRPr lang="ru-RU" altLang="ru-RU" dirty="0" smtClean="0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55283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Основным документом регламентирующим всю</a:t>
            </a:r>
            <a:r>
              <a:rPr lang="ru-RU" baseline="0" dirty="0" smtClean="0"/>
              <a:t> деятельность паллиативной службы с достижением целевых параметров , финансированием  во всех регионах является  ведомственная целевая программа . За период 2020- 2021г  количество паллиативных пациентов увеличилось во всех нозологических группах. В период вирусных эпидемий отделения паллиативной помощи неоднократно закрывались </a:t>
            </a:r>
            <a:r>
              <a:rPr lang="ru-RU" baseline="0" dirty="0" err="1" smtClean="0"/>
              <a:t>чо</a:t>
            </a:r>
            <a:r>
              <a:rPr lang="ru-RU" baseline="0" dirty="0" smtClean="0"/>
              <a:t> в </a:t>
            </a:r>
            <a:r>
              <a:rPr lang="ru-RU" baseline="0" dirty="0" err="1" smtClean="0"/>
              <a:t>полнй</a:t>
            </a:r>
            <a:r>
              <a:rPr lang="ru-RU" baseline="0" dirty="0" smtClean="0"/>
              <a:t> мере не позволило достигнуть некоторых целевых показателей.</a:t>
            </a:r>
          </a:p>
          <a:p>
            <a:r>
              <a:rPr lang="ru-RU" baseline="0" dirty="0" smtClean="0"/>
              <a:t> Особенностями работы в Самарском регионе является формирование реестра паллиативных больных с возможностью мониторинга целевых показателей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B318-4C9F-47E2-B2CA-81DA57229995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9316345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Мероприятия по достижению целевых показателей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B318-4C9F-47E2-B2CA-81DA57229995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16292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B318-4C9F-47E2-B2CA-81DA57229995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8831218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Организация формирования</a:t>
            </a:r>
            <a:r>
              <a:rPr lang="ru-RU" baseline="0" dirty="0" smtClean="0"/>
              <a:t> реестра паллиативных больных в ЛПУ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674170C-D08C-4411-B1CE-E8DA9BFD6DBC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73922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При анализе реестра паллиативных больных Самарского региона выявлены разделения групп нуждающихся</a:t>
            </a:r>
            <a:r>
              <a:rPr lang="ru-RU" baseline="0" dirty="0" smtClean="0"/>
              <a:t> в паллиативной помощи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B318-4C9F-47E2-B2CA-81DA57229995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949989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150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В Самарской области, реализована организационная модель паллиативной помощи, которая представлена двумя уровнями: специализированным и квалифицированным. В структуру </a:t>
            </a:r>
            <a:r>
              <a:rPr lang="ru-RU" b="1" smtClean="0"/>
              <a:t>специального уровня</a:t>
            </a:r>
            <a:r>
              <a:rPr lang="ru-RU" smtClean="0"/>
              <a:t> входят 2 отделения паллиативной помощи (в ГБУЗ СОКОД  и в  Онкоцентр ГБ-5 г. Тольятти), работающие в тесном контакте со стационарными отделениями онкослужбы. В структуру </a:t>
            </a:r>
            <a:r>
              <a:rPr lang="ru-RU" b="1" smtClean="0"/>
              <a:t>квалифицированного уровня</a:t>
            </a:r>
            <a:r>
              <a:rPr lang="ru-RU" smtClean="0"/>
              <a:t> входят  участковая служба, стационары  и онкокабинеты учреждений здравоохранения, работающие в тесном контакте с отделениями паллиативной помощи и  6 хосписами. </a:t>
            </a:r>
          </a:p>
          <a:p>
            <a:pPr eaLnBrk="1" hangingPunct="1">
              <a:spcBef>
                <a:spcPct val="0"/>
              </a:spcBef>
            </a:pPr>
            <a:endParaRPr 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340824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B318-4C9F-47E2-B2CA-81DA57229995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900722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662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smtClean="0"/>
              <a:t>На специализированном уровне проводится не только симптоматическое, но и специальное лечение - химиотерапия, лучевая терапия, хирургическое - циторедуктивные, а так же  высокотехнологические  операции (циторедуктивные  операции, резекция печени при  mts, РЧА mts печени,  легкого, костей, опухолей почки, химиоэмболизация печеночных артерий, почечных артерий, маточных артерий, ЧЧХ с наружно-внутренним дренированием, стентирование холедоха, паллиативная нефрадреналэктомия, удаление метастазов в головной мозг, видеоассистированная резекция легкого, лобэктомия, установка порта для в\в инфузий). </a:t>
            </a:r>
            <a:endParaRPr lang="ru-RU" smtClean="0">
              <a:latin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57883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Контрольные</a:t>
            </a:r>
            <a:r>
              <a:rPr lang="ru-RU" baseline="0" dirty="0" smtClean="0"/>
              <a:t> показатели доступные для анализа в системе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B318-4C9F-47E2-B2CA-81DA57229995}" type="slidenum">
              <a:rPr lang="ru-RU" smtClean="0"/>
              <a:t>14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8491543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0722" name="Заметки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ru-RU" dirty="0" smtClean="0"/>
              <a:t>По тексту слайда</a:t>
            </a:r>
          </a:p>
          <a:p>
            <a:pPr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30723" name="Номер слайда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B6F61D6-2FB3-454D-B488-03819230DF54}" type="slidenum">
              <a:rPr lang="ru-RU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31963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B318-4C9F-47E2-B2CA-81DA57229995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914645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093B318-4C9F-47E2-B2CA-81DA57229995}" type="slidenum">
              <a:rPr lang="ru-RU" smtClean="0"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1266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13836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9094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373269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6303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32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9402527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23467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0573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744287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584492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772309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Заголовок, текст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7814"/>
            <a:ext cx="10972800" cy="11398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sz="half" idx="1"/>
          </p:nvPr>
        </p:nvSpPr>
        <p:spPr>
          <a:xfrm>
            <a:off x="609600" y="1600201"/>
            <a:ext cx="53848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30725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DA9573-A9BB-4F5C-B7E4-B45231C6E0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4227087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7C9966-6486-47E2-8137-1B3FD12586C7}" type="datetimeFigureOut">
              <a:rPr lang="ru-RU" smtClean="0"/>
              <a:t>10.03.2023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6ADA65B-4C58-4BE6-87B5-B520EE76293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060900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  <p:sldLayoutId id="2147483684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569148" y="2246299"/>
            <a:ext cx="8943975" cy="36009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3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Состояние и перспективы оказания паллиативной  медицинской помощи</a:t>
            </a:r>
            <a:r>
              <a:rPr lang="ru-RU" sz="3000" b="1" baseline="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в Самарском регионе</a:t>
            </a:r>
          </a:p>
          <a:p>
            <a:pPr algn="ctr"/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3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Э.М.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Акамова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993136" y="655243"/>
            <a:ext cx="6096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/>
            </a:pPr>
            <a:r>
              <a:rPr lang="ru-RU" dirty="0">
                <a:solidFill>
                  <a:schemeClr val="tx2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Самарский областной клинический онкологический диспансер</a:t>
            </a:r>
          </a:p>
        </p:txBody>
      </p:sp>
    </p:spTree>
    <p:extLst>
      <p:ext uri="{BB962C8B-B14F-4D97-AF65-F5344CB8AC3E}">
        <p14:creationId xmlns:p14="http://schemas.microsoft.com/office/powerpoint/2010/main" val="290065908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/>
          </p:cNvSpPr>
          <p:nvPr>
            <p:ph idx="1"/>
          </p:nvPr>
        </p:nvSpPr>
        <p:spPr>
          <a:xfrm>
            <a:off x="838200" y="420624"/>
            <a:ext cx="10515600" cy="6172200"/>
          </a:xfrm>
        </p:spPr>
        <p:txBody>
          <a:bodyPr>
            <a:normAutofit fontScale="92500"/>
          </a:bodyPr>
          <a:lstStyle/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Несмотря на несомненные достижения  в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области диагностики </a:t>
            </a:r>
            <a:r>
              <a:rPr lang="ru-RU" alt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 лечения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всем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мире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сохраняется тенденция </a:t>
            </a:r>
            <a:r>
              <a:rPr lang="ru-RU" alt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 росту заболеваемости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сердечно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сосудистыми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заболеваниями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раком , увеличение </a:t>
            </a:r>
            <a:r>
              <a:rPr lang="ru-RU" alt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числа больных с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необратимыми осложнениями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патологии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сердечно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сосудистой, дыхательной системы  с 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распространенными формами злокачественных</a:t>
            </a: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новообразований</a:t>
            </a:r>
            <a:r>
              <a:rPr lang="ru-RU" alt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неврологическими нарушениями, СПИД и т.д. </a:t>
            </a:r>
            <a:endParaRPr lang="ru-RU" alt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ru-RU" altLang="ru-RU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buNone/>
            </a:pPr>
            <a:r>
              <a:rPr lang="ru-RU" sz="24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Паллиативная медицинская помощь </a:t>
            </a:r>
            <a:r>
              <a:rPr lang="ru-RU" sz="2400" b="1" dirty="0">
                <a:solidFill>
                  <a:srgbClr val="444444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представляет собой комплекс мероприятий, включающих медицинские вмешательства, мероприятия психологического характера и уход, осуществляемые в целях улучшения качества жизни неизлечимо больных граждан и направленные на облегчение боли, других тяжелых проявлений заболевания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>
              <a:lnSpc>
                <a:spcPct val="150000"/>
              </a:lnSpc>
              <a:buFont typeface="Arial" panose="020B0604020202020204" pitchFamily="34" charset="0"/>
              <a:buNone/>
            </a:pPr>
            <a:endParaRPr lang="ru-RU" alt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66201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05263"/>
            <a:ext cx="12192000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Ведомственная целевая программа </a:t>
            </a:r>
            <a:endParaRPr lang="ru-RU" b="1" dirty="0" smtClean="0">
              <a:solidFill>
                <a:srgbClr val="333333"/>
              </a:solidFill>
              <a:latin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"</a:t>
            </a:r>
            <a:r>
              <a:rPr lang="ru-RU" b="1" dirty="0">
                <a:solidFill>
                  <a:srgbClr val="333333"/>
                </a:solidFill>
                <a:latin typeface="Arial" panose="020B0604020202020204" pitchFamily="34" charset="0"/>
              </a:rPr>
              <a:t>Развитие системы оказания паллиативной медицинской </a:t>
            </a:r>
            <a:r>
              <a:rPr lang="ru-RU" b="1" dirty="0" smtClean="0">
                <a:solidFill>
                  <a:srgbClr val="333333"/>
                </a:solidFill>
                <a:latin typeface="Arial" panose="020B0604020202020204" pitchFamily="34" charset="0"/>
              </a:rPr>
              <a:t>помощи« 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утверждена приказом</a:t>
            </a:r>
            <a:r>
              <a:rPr lang="ru-RU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Министерства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здравоохранения Российской Федерации от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 октября 2019 г. N 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831</a:t>
            </a:r>
          </a:p>
          <a:p>
            <a:pPr algn="ctr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Целевые показатели 2020-2022гг.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Увеличение числа посещений специалистами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	на амбулаторной этапе с паллиативной целью на 10 000 населения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120	140	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160 </a:t>
            </a:r>
          </a:p>
          <a:p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Увеличение доли посещений выездными патронажными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бригадами паллиативной помощи в %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45	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48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52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Обеспеченность паллиативными койками  на 10 000 населения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0,9	0,92	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0,95</a:t>
            </a:r>
          </a:p>
          <a:p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b="1" i="0" dirty="0" smtClean="0">
              <a:solidFill>
                <a:srgbClr val="333333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b="1" dirty="0" smtClean="0">
                <a:solidFill>
                  <a:srgbClr val="33333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Полнота выборки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наркотических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лекарственных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препаратов и психотропных веществ</a:t>
            </a:r>
            <a:r>
              <a:rPr lang="ru-RU" dirty="0"/>
              <a:t> </a:t>
            </a:r>
            <a:r>
              <a:rPr lang="ru-RU" dirty="0" smtClean="0"/>
              <a:t>в %</a:t>
            </a:r>
          </a:p>
          <a:p>
            <a:r>
              <a:rPr lang="ru-RU" dirty="0"/>
              <a:t>	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90	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95</a:t>
            </a:r>
          </a:p>
          <a:p>
            <a:r>
              <a:rPr lang="ru-RU" b="1" i="0" dirty="0">
                <a:solidFill>
                  <a:srgbClr val="33333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56955400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8627458"/>
              </p:ext>
            </p:extLst>
          </p:nvPr>
        </p:nvGraphicFramePr>
        <p:xfrm>
          <a:off x="0" y="109728"/>
          <a:ext cx="12051793" cy="676955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6999592"/>
                <a:gridCol w="1822496"/>
                <a:gridCol w="794472"/>
                <a:gridCol w="829016"/>
                <a:gridCol w="829016"/>
                <a:gridCol w="777201"/>
              </a:tblGrid>
              <a:tr h="91815"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показателя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Базовое значение (на 31.12.2021)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500" kern="100">
                          <a:effectLst/>
                        </a:rPr>
                        <a:t>Период, год</a:t>
                      </a:r>
                      <a:endParaRPr lang="ru-RU" sz="500" kern="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40630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2022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2023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2024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2025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32081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пациентов, получивших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ППМ %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62517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 паллиативными койками на 10 000 населения, из них: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коек на 10 000 детей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0,09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0,21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0,21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0,21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0,21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коек на 10 000 взрослых, в том числе: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2,95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3,1 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3,1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коек сестринского ухода на 10 000 взрослых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1,83 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 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1,9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81928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Обеспеченность выездными патронажными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бригадами: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l">
                        <a:spcAft>
                          <a:spcPts val="0"/>
                        </a:spcAft>
                        <a:tabLst>
                          <a:tab pos="1168400" algn="l"/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к взрослым, на 100 000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взрослых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0,7 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0,8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детям, на 50 000 детей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0,6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0,57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0,57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0,57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0,57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348809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Объем заявленной потребности в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ЛП НС и ПВ в %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32520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инвазивных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ЛП в %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6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неинвазивных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ЛП 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короткого действия,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6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неинвазивных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ЛП пролонгированного 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действия,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%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85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Полнота выборки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ЛП НС и ПВ, %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инвазивных лекарственных препаратах, процент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90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95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249061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6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неинвазивных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лекарственных препаратах, процент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60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70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4981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</a:t>
                      </a:r>
                      <a:r>
                        <a:rPr lang="ru-RU" sz="1600" kern="1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неинвазивных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лекарственных формах пролонгированного действия, процент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65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75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80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4981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врачей (физических лиц на занятых должностях) в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 и 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структурных подразделениях, оказывающих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ПМП, 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человек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19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747183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Доля пациентов, переведенных из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МО, 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оказывающих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ПМП в 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стационарных условиях, в организации социального обслуживания, от общего числа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пролеченных, %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1,4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kern="10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  <a:tr h="498122"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Число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НКО, 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предусматривающих медико-социальное сопровождение лиц, нуждающихся в паллиативной медицинской </a:t>
                      </a:r>
                      <a:r>
                        <a:rPr lang="ru-RU" sz="1600" kern="1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помощи, </a:t>
                      </a: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единиц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 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  <a:tabLst>
                          <a:tab pos="2882900" algn="l"/>
                        </a:tabLst>
                      </a:pPr>
                      <a:r>
                        <a:rPr lang="ru-RU" sz="1600" kern="1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 kern="1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7830" marR="2783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878352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8471"/>
            <a:ext cx="12192000" cy="71711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Мероприятия по достижению целевых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показателей ведомственной программы  по оказанию паллиативной помощи в Самарском регионе.</a:t>
            </a:r>
          </a:p>
          <a:p>
            <a:pPr marL="457200" indent="-457200">
              <a:lnSpc>
                <a:spcPct val="150000"/>
              </a:lnSpc>
              <a:buAutoNum type="arabicPeriod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реестра паллиативных больных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1.1. Формирование персонифицированных списков паллиативных больных  на амбулаторном этапе: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А. Контроль пациентов диспансерной группы по нозологиям.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Б. Маршрутизация пациентов при выписке из стационара на амбулаторный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        паллиативный этап лечения с соответствующим заключением( в том числе ТМК) или передача данных о пациенте в случае перевода на долечивание в специализированное подразделение.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1.2.  Каждому пациенту в МО по месту прикрепления  оформляется паллиативный статус на основании данных анкеты, заключений специалиста. С согласия пациента оформляются  документы на МСЭ и оформление ИПРА по показаниям.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В 2022г. открытие дополнительно коечного фонда в респираторных центрах г. Сызрани, г. Самара, г. Тольятти  , 6 отделении паллиативной помощи ( из них 5 реформированы из сестринского ухода)  по области , в 2023г  том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числе ГБУЗ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Самарский областной клинический противотуберкулезный диспансер имени Н.В. Постникова, открыто  дополнительно 5 кабинетов паллиативной помощи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374256500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29135" y="0"/>
            <a:ext cx="12081000" cy="609397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457200" indent="-457200">
              <a:lnSpc>
                <a:spcPct val="150000"/>
              </a:lnSpc>
              <a:buAutoNum type="arabicPeriod" startAt="3"/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Обучение специалистов паллиативной помощи  и врачей первичного звена по вопросам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оказания паллиативной помощи.</a:t>
            </a:r>
          </a:p>
          <a:p>
            <a:pPr>
              <a:lnSpc>
                <a:spcPct val="150000"/>
              </a:lnSpc>
            </a:pP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 В целях правильного формирования потребности в НС и ПВ ежегодная защита заявок каждой МО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прикрепленным населением согласно разработанному калькулятору  и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индивидуальных особенностей пациентов.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Контроль выдачи медицинского оборудования каждого паллиативного больного по согласованию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с главными внештатными специалистами паллиативной помощи согласно действующего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регионального  нормативного документа приказ  МЗ СО №1418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«Об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организации оказания паллиативной медицинской помощи взрослому населению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Самарской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области» с изменениями от 13.09.2022г.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6. Проведение ТМК с главными внештатными специалистами паллиативной помощи 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 спорных вопросах признания паллиативного статуса в стационарах.</a:t>
            </a:r>
          </a:p>
          <a:p>
            <a:pPr>
              <a:lnSpc>
                <a:spcPct val="150000"/>
              </a:lnSpc>
            </a:pP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7. Обучение врачей и средний медицинский персонал по программе паллиативной помощи  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6070652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274296" cy="71096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Организация формирования реестра паллиативных больных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и контроля обезболивания на амбулаторном этапе</a:t>
            </a:r>
          </a:p>
          <a:p>
            <a:pPr algn="ctr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1.Утверждение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локального нормативного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приказа с представлением полномочий и функциональных обязанностей лицам ответственным за формирование и заполнение :</a:t>
            </a:r>
          </a:p>
          <a:p>
            <a:pPr marL="800100" lvl="1" indent="-34290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списков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лиц, нуждающихся в оказании паллиативной помощи. </a:t>
            </a:r>
          </a:p>
          <a:p>
            <a:pPr marL="800100" lvl="1" indent="-342900">
              <a:buFontTx/>
              <a:buChar char="-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списков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лиц, нуждающихся в обезболивании в том числе из числа паллиативных больных (по нозологиям).</a:t>
            </a:r>
          </a:p>
          <a:p>
            <a:pPr lvl="1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 сводных отчетов и таблиц мониторинга по паллиативной помощи и обезболиванию: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информации по льготной категории «паллиативная помощь» в систему ЕМИАС;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данных на платформу М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ednet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 количестве паллиативных больных на дату формирования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отчета;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ежеквартального федерального отчета мониторинга по оказанию паллиативной помощи (сведения передаются в МЗ СО);</a:t>
            </a:r>
          </a:p>
          <a:p>
            <a:pPr marL="800100" lvl="1" indent="-342900">
              <a:buFont typeface="Arial" panose="020B0604020202020204" pitchFamily="34" charset="0"/>
              <a:buChar char="•"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передающихся в </a:t>
            </a:r>
            <a:r>
              <a:rPr lang="ru-RU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организацонно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-методический отдел СОКОД.</a:t>
            </a:r>
          </a:p>
          <a:p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2. Подготовка  и определение лиц участников ВК о признании статуса паллиативного больного, проученных по циклу паллиативная медицинская помощь.</a:t>
            </a:r>
          </a:p>
          <a:p>
            <a:pPr lvl="1"/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ctr">
              <a:buFontTx/>
              <a:buChar char="-"/>
            </a:pP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6660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  <a:solidFill>
            <a:srgbClr val="FF0000"/>
          </a:solidFill>
        </p:spPr>
      </p:pic>
      <p:sp>
        <p:nvSpPr>
          <p:cNvPr id="3" name="Прямоугольник 2"/>
          <p:cNvSpPr/>
          <p:nvPr/>
        </p:nvSpPr>
        <p:spPr>
          <a:xfrm>
            <a:off x="3008376" y="2304288"/>
            <a:ext cx="4663440" cy="16459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2941320" y="3645408"/>
            <a:ext cx="4663440" cy="164592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625325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1440" y="0"/>
            <a:ext cx="11695176" cy="726352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Создание реестра ПП 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распределение по нозологиям ( </a:t>
            </a:r>
            <a:r>
              <a:rPr lang="ru-RU" sz="2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 рекомендациям ВОЗ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показатели Самарского региона</a:t>
            </a:r>
            <a:r>
              <a:rPr lang="ru-RU" sz="2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ССЗ -38% (ХСН декомпенсация,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ОНМК…) </a:t>
            </a:r>
          </a:p>
          <a:p>
            <a:pPr algn="ctr"/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В Самарском регионе составляет 41%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Онкология – 34% ( 4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кл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гр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прогрессия заболевания, </a:t>
            </a:r>
            <a:r>
              <a:rPr lang="ru-RU" sz="2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инкурабельный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пациент)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Самарском регионе составляет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45%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ХЗЛ –10% ( ДН 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кислородозависимость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Самарском регионе составляет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8%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СПИД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-5%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( 4 Б стадия , 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инвалидизация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Самарском регионе составляет 2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Сахарный диабет -5% (</a:t>
            </a:r>
            <a:r>
              <a:rPr lang="ru-RU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полиорганная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недостаточность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Самарском регионе составляет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3%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Остальные нозологии -8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</a:t>
            </a:r>
          </a:p>
          <a:p>
            <a:pPr algn="ctr"/>
            <a:r>
              <a:rPr lang="ru-RU" sz="20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Самарском регионе составляет </a:t>
            </a:r>
            <a:r>
              <a:rPr lang="ru-RU" sz="2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1%</a:t>
            </a:r>
            <a:endParaRPr lang="ru-RU" sz="2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8462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Скругленный прямоугольник 5"/>
          <p:cNvSpPr/>
          <p:nvPr/>
        </p:nvSpPr>
        <p:spPr>
          <a:xfrm>
            <a:off x="8560068" y="2289777"/>
            <a:ext cx="3286905" cy="822326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rgbClr val="FFFFFF"/>
                </a:solidFill>
                <a:latin typeface="Arial" charset="0"/>
              </a:rPr>
              <a:t>ХОСПИС</a:t>
            </a:r>
            <a:endParaRPr lang="ru-RU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718437" y="3671493"/>
            <a:ext cx="3997325" cy="865188"/>
          </a:xfrm>
          <a:prstGeom prst="roundRect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Отделения </a:t>
            </a: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паллиативной помощи </a:t>
            </a: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244252" y="680035"/>
            <a:ext cx="2865176" cy="748869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Участковая служба</a:t>
            </a:r>
            <a:endParaRPr lang="ru-RU" sz="22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5557904" y="734221"/>
            <a:ext cx="2266884" cy="741947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err="1" smtClean="0">
                <a:solidFill>
                  <a:srgbClr val="FFFFFF"/>
                </a:solidFill>
                <a:latin typeface="Arial" charset="0"/>
              </a:rPr>
              <a:t>Онкокабинеты</a:t>
            </a:r>
            <a:r>
              <a:rPr lang="ru-RU" b="1" dirty="0" smtClean="0">
                <a:solidFill>
                  <a:srgbClr val="FFFFFF"/>
                </a:solidFill>
                <a:latin typeface="Arial" charset="0"/>
              </a:rPr>
              <a:t> </a:t>
            </a:r>
            <a:endParaRPr lang="ru-RU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1" name="Стрелка влево 20"/>
          <p:cNvSpPr/>
          <p:nvPr/>
        </p:nvSpPr>
        <p:spPr>
          <a:xfrm rot="16200000">
            <a:off x="9982684" y="1730090"/>
            <a:ext cx="2349839" cy="249729"/>
          </a:xfrm>
          <a:prstGeom prst="leftArrow">
            <a:avLst>
              <a:gd name="adj1" fmla="val 64658"/>
              <a:gd name="adj2" fmla="val 5000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" name="Двойная стрелка влево/вправо 17"/>
          <p:cNvSpPr/>
          <p:nvPr/>
        </p:nvSpPr>
        <p:spPr>
          <a:xfrm rot="19218330">
            <a:off x="4965603" y="1449811"/>
            <a:ext cx="603739" cy="300443"/>
          </a:xfrm>
          <a:prstGeom prst="left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Скругленный прямоугольник 10"/>
          <p:cNvSpPr/>
          <p:nvPr/>
        </p:nvSpPr>
        <p:spPr>
          <a:xfrm>
            <a:off x="471423" y="708179"/>
            <a:ext cx="4832416" cy="720725"/>
          </a:xfrm>
          <a:prstGeom prst="round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>
              <a:solidFill>
                <a:srgbClr val="FFFFFF"/>
              </a:solidFill>
              <a:latin typeface="Arial" charset="0"/>
            </a:endParaRPr>
          </a:p>
          <a:p>
            <a:pPr algn="ctr">
              <a:defRPr/>
            </a:pPr>
            <a:r>
              <a:rPr lang="ru-RU" b="1" dirty="0" smtClean="0">
                <a:solidFill>
                  <a:srgbClr val="FFFFFF"/>
                </a:solidFill>
                <a:latin typeface="Arial" charset="0"/>
              </a:rPr>
              <a:t>ГБУЗ СОКОД, ТГБ№5, </a:t>
            </a:r>
            <a:r>
              <a:rPr lang="ru-RU" b="1" dirty="0" err="1" smtClean="0">
                <a:solidFill>
                  <a:srgbClr val="FFFFFF"/>
                </a:solidFill>
                <a:latin typeface="Arial" charset="0"/>
              </a:rPr>
              <a:t>Сызранская</a:t>
            </a:r>
            <a:r>
              <a:rPr lang="ru-RU" b="1" dirty="0" smtClean="0">
                <a:solidFill>
                  <a:srgbClr val="FFFFFF"/>
                </a:solidFill>
                <a:latin typeface="Arial" charset="0"/>
              </a:rPr>
              <a:t> ЦГБ</a:t>
            </a:r>
            <a:endParaRPr lang="ru-RU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18" name="Скругленный прямоугольник 10"/>
          <p:cNvSpPr/>
          <p:nvPr/>
        </p:nvSpPr>
        <p:spPr>
          <a:xfrm>
            <a:off x="460403" y="1810293"/>
            <a:ext cx="5041090" cy="1082607"/>
          </a:xfrm>
          <a:prstGeom prst="roundRect">
            <a:avLst/>
          </a:prstGeom>
          <a:solidFill>
            <a:srgbClr val="00B050"/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>
              <a:solidFill>
                <a:srgbClr val="FFFFFF"/>
              </a:solidFill>
              <a:latin typeface="Arial" charset="0"/>
            </a:endParaRPr>
          </a:p>
          <a:p>
            <a:pPr algn="ctr">
              <a:defRPr/>
            </a:pPr>
            <a:r>
              <a:rPr lang="ru-RU" b="1" dirty="0" smtClean="0">
                <a:solidFill>
                  <a:srgbClr val="FFFFFF"/>
                </a:solidFill>
                <a:latin typeface="Arial" charset="0"/>
              </a:rPr>
              <a:t>Отделение выездной патронажной  паллиативной помощи онкологическим больным </a:t>
            </a:r>
            <a:endParaRPr lang="ru-RU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4" name="Стрелка вниз 23"/>
          <p:cNvSpPr/>
          <p:nvPr/>
        </p:nvSpPr>
        <p:spPr>
          <a:xfrm>
            <a:off x="7751763" y="2205038"/>
            <a:ext cx="144462" cy="215900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Стрелка вниз 24"/>
          <p:cNvSpPr/>
          <p:nvPr/>
        </p:nvSpPr>
        <p:spPr>
          <a:xfrm>
            <a:off x="5557904" y="2744628"/>
            <a:ext cx="337369" cy="981176"/>
          </a:xfrm>
          <a:prstGeom prst="down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5" name="TextBox 4"/>
          <p:cNvSpPr txBox="1"/>
          <p:nvPr/>
        </p:nvSpPr>
        <p:spPr>
          <a:xfrm>
            <a:off x="471423" y="209333"/>
            <a:ext cx="11375550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оказания паллиативной помощи онкологическим больным Самарской области 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6" name="Скругленный прямоугольник 25"/>
          <p:cNvSpPr/>
          <p:nvPr/>
        </p:nvSpPr>
        <p:spPr>
          <a:xfrm>
            <a:off x="6299548" y="1855980"/>
            <a:ext cx="2216005" cy="1032349"/>
          </a:xfrm>
          <a:prstGeom prst="roundRect">
            <a:avLst/>
          </a:prstGeom>
          <a:solidFill>
            <a:srgbClr val="00B050"/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rgbClr val="FFFFFF"/>
                </a:solidFill>
                <a:latin typeface="Arial" charset="0"/>
              </a:rPr>
              <a:t>Кабинет паллиативной помощи </a:t>
            </a:r>
            <a:endParaRPr lang="ru-RU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28" name="Двойная стрелка влево/вправо 17"/>
          <p:cNvSpPr/>
          <p:nvPr/>
        </p:nvSpPr>
        <p:spPr>
          <a:xfrm rot="19218330">
            <a:off x="7500316" y="1483310"/>
            <a:ext cx="598511" cy="271002"/>
          </a:xfrm>
          <a:prstGeom prst="leftRight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TextBox 8"/>
          <p:cNvSpPr txBox="1"/>
          <p:nvPr/>
        </p:nvSpPr>
        <p:spPr>
          <a:xfrm>
            <a:off x="552592" y="4693015"/>
            <a:ext cx="395423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г. Самара 3 отделения 1 с хирургическим профилем помощи;</a:t>
            </a:r>
          </a:p>
          <a:p>
            <a:r>
              <a:rPr lang="ru-RU" dirty="0" smtClean="0">
                <a:latin typeface="Arial" panose="020B0604020202020204" pitchFamily="34" charset="0"/>
                <a:cs typeface="Arial" panose="020B0604020202020204" pitchFamily="34" charset="0"/>
              </a:rPr>
              <a:t>В регионе 11 отделений </a:t>
            </a:r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968387" y="3068086"/>
            <a:ext cx="2984150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17 кабинетов в регионе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552592" y="3170039"/>
            <a:ext cx="282549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Arial" panose="020B0604020202020204" pitchFamily="34" charset="0"/>
                <a:cs typeface="Arial" panose="020B0604020202020204" pitchFamily="34" charset="0"/>
              </a:rPr>
              <a:t>3 отделения ВППМ</a:t>
            </a:r>
            <a:endParaRPr lang="ru-RU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" name="Скругленный прямоугольник 18"/>
          <p:cNvSpPr/>
          <p:nvPr/>
        </p:nvSpPr>
        <p:spPr>
          <a:xfrm>
            <a:off x="4382556" y="3749660"/>
            <a:ext cx="3997325" cy="865188"/>
          </a:xfrm>
          <a:prstGeom prst="roundRect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Отделения </a:t>
            </a: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сестринского ухода </a:t>
            </a: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Скругленный прямоугольник 19"/>
          <p:cNvSpPr/>
          <p:nvPr/>
        </p:nvSpPr>
        <p:spPr>
          <a:xfrm>
            <a:off x="8252112" y="4047653"/>
            <a:ext cx="3594862" cy="865188"/>
          </a:xfrm>
          <a:prstGeom prst="roundRect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Респираторный центр</a:t>
            </a: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379881" y="5161821"/>
            <a:ext cx="3265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 респираторных центра</a:t>
            </a:r>
            <a:endParaRPr lang="ru-RU" dirty="0"/>
          </a:p>
        </p:txBody>
      </p:sp>
      <p:sp>
        <p:nvSpPr>
          <p:cNvPr id="8" name="TextBox 7"/>
          <p:cNvSpPr txBox="1"/>
          <p:nvPr/>
        </p:nvSpPr>
        <p:spPr>
          <a:xfrm>
            <a:off x="4506822" y="4824973"/>
            <a:ext cx="338940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24 отделения сестринского ухода по всему региону</a:t>
            </a:r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17630" y="1516280"/>
            <a:ext cx="450879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600" dirty="0" smtClean="0">
                <a:latin typeface="Arial" panose="020B0604020202020204" pitchFamily="34" charset="0"/>
                <a:cs typeface="Arial" panose="020B0604020202020204" pitchFamily="34" charset="0"/>
              </a:rPr>
              <a:t>Специализированное паллиативное лечение</a:t>
            </a:r>
            <a:endParaRPr lang="ru-RU" sz="1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34073564"/>
      </p:ext>
    </p:extLst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28016"/>
            <a:ext cx="12192000" cy="58477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Специализированное паллиативное лечение в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стационарев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том числе 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ВСТ</a:t>
            </a:r>
          </a:p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Онкопатология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Паллиативное хирургическое лечение + </a:t>
            </a:r>
          </a:p>
          <a:p>
            <a:r>
              <a:rPr lang="ru-RU" sz="22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				ЧЧХ, </a:t>
            </a:r>
            <a:r>
              <a:rPr lang="ru-RU" sz="2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Стентирование</a:t>
            </a:r>
            <a:endParaRPr lang="ru-RU" sz="2200" b="1" dirty="0" smtClean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	Химиотерапия + </a:t>
            </a:r>
            <a:r>
              <a:rPr lang="ru-RU" sz="2200" b="1" dirty="0" err="1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Химиэмболизация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	Лучевая терапия</a:t>
            </a:r>
          </a:p>
          <a:p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</a:p>
          <a:p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СОКОД</a:t>
            </a:r>
          </a:p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ТГБ № 5</a:t>
            </a:r>
          </a:p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  </a:t>
            </a:r>
            <a:r>
              <a:rPr lang="ru-RU" sz="22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Сызранская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ЦГБ</a:t>
            </a:r>
          </a:p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СГБ № 5</a:t>
            </a:r>
          </a:p>
          <a:p>
            <a:pPr algn="ctr"/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137238232"/>
              </p:ext>
            </p:extLst>
          </p:nvPr>
        </p:nvGraphicFramePr>
        <p:xfrm>
          <a:off x="362712" y="1133856"/>
          <a:ext cx="5608320" cy="31907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TextBox 3"/>
          <p:cNvSpPr txBox="1"/>
          <p:nvPr/>
        </p:nvSpPr>
        <p:spPr>
          <a:xfrm>
            <a:off x="192024" y="4773168"/>
            <a:ext cx="11311128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Неонкологический пациент			Хирургическое          100%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</a:t>
            </a:r>
          </a:p>
          <a:p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				СГБ </a:t>
            </a:r>
            <a:r>
              <a:rPr lang="ru-RU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5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878436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/>
          </p:cNvSpPr>
          <p:nvPr>
            <p:ph type="title"/>
          </p:nvPr>
        </p:nvSpPr>
        <p:spPr>
          <a:xfrm>
            <a:off x="1807464" y="26988"/>
            <a:ext cx="9144000" cy="857250"/>
          </a:xfrm>
        </p:spPr>
        <p:txBody>
          <a:bodyPr rtlCol="0">
            <a:normAutofit fontScale="90000"/>
          </a:bodyPr>
          <a:lstStyle/>
          <a:p>
            <a:pPr>
              <a:defRPr/>
            </a:pPr>
            <a:r>
              <a:rPr lang="ru-RU" sz="3200" b="1" dirty="0">
                <a:latin typeface="Arial" panose="020B0604020202020204" pitchFamily="34" charset="0"/>
                <a:cs typeface="Arial" panose="020B0604020202020204" pitchFamily="34" charset="0"/>
              </a:rPr>
              <a:t>Подразделения специализированного </a:t>
            </a:r>
            <a:r>
              <a:rPr lang="ru-RU" sz="3200" b="1" dirty="0" smtClean="0">
                <a:latin typeface="Arial" panose="020B0604020202020204" pitchFamily="34" charset="0"/>
                <a:cs typeface="Arial" panose="020B0604020202020204" pitchFamily="34" charset="0"/>
              </a:rPr>
              <a:t>уровня онкологической паллиативной помощи</a:t>
            </a:r>
            <a:endParaRPr lang="ru-RU" sz="32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195" name="Рисунок 2" descr="сам3.bmp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992314" y="1125538"/>
            <a:ext cx="7704137" cy="5543550"/>
          </a:xfrm>
          <a:solidFill>
            <a:srgbClr val="7030A0"/>
          </a:solidFill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5603" name="TextBox 6"/>
          <p:cNvSpPr txBox="1">
            <a:spLocks noChangeArrowheads="1"/>
          </p:cNvSpPr>
          <p:nvPr/>
        </p:nvSpPr>
        <p:spPr bwMode="auto">
          <a:xfrm>
            <a:off x="6810375" y="2214564"/>
            <a:ext cx="9286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ru-RU">
              <a:latin typeface="Times New Roman" pitchFamily="18" charset="0"/>
            </a:endParaRPr>
          </a:p>
        </p:txBody>
      </p:sp>
      <p:sp>
        <p:nvSpPr>
          <p:cNvPr id="25604" name="TextBox 16"/>
          <p:cNvSpPr txBox="1">
            <a:spLocks noChangeArrowheads="1"/>
          </p:cNvSpPr>
          <p:nvPr/>
        </p:nvSpPr>
        <p:spPr bwMode="auto">
          <a:xfrm>
            <a:off x="3677445" y="1739931"/>
            <a:ext cx="1928813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solidFill>
                  <a:srgbClr val="2E13F9"/>
                </a:solidFill>
                <a:latin typeface="Times New Roman" pitchFamily="18" charset="0"/>
              </a:rPr>
              <a:t>ГКБ № 5 </a:t>
            </a:r>
            <a:r>
              <a:rPr lang="ru-RU" sz="1400" dirty="0" err="1" smtClean="0">
                <a:solidFill>
                  <a:srgbClr val="2E13F9"/>
                </a:solidFill>
                <a:latin typeface="Times New Roman" pitchFamily="18" charset="0"/>
              </a:rPr>
              <a:t>г.Тольятти</a:t>
            </a:r>
            <a:endParaRPr lang="ru-RU" sz="1400" dirty="0">
              <a:solidFill>
                <a:srgbClr val="2E13F9"/>
              </a:solidFill>
              <a:latin typeface="Times New Roman" pitchFamily="18" charset="0"/>
            </a:endParaRPr>
          </a:p>
        </p:txBody>
      </p:sp>
      <p:sp>
        <p:nvSpPr>
          <p:cNvPr id="25605" name="TextBox 19"/>
          <p:cNvSpPr txBox="1">
            <a:spLocks noChangeArrowheads="1"/>
          </p:cNvSpPr>
          <p:nvPr/>
        </p:nvSpPr>
        <p:spPr bwMode="auto">
          <a:xfrm>
            <a:off x="8472489" y="5157789"/>
            <a:ext cx="12144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2E13F9"/>
                </a:solidFill>
                <a:latin typeface="Times New Roman" pitchFamily="18" charset="0"/>
              </a:rPr>
              <a:t>ГУЗ СОКОД</a:t>
            </a:r>
          </a:p>
        </p:txBody>
      </p:sp>
      <p:sp>
        <p:nvSpPr>
          <p:cNvPr id="17" name="Умножение 16"/>
          <p:cNvSpPr/>
          <p:nvPr/>
        </p:nvSpPr>
        <p:spPr>
          <a:xfrm>
            <a:off x="5919155" y="3936874"/>
            <a:ext cx="571500" cy="571500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8" name="Умножение 17"/>
          <p:cNvSpPr/>
          <p:nvPr/>
        </p:nvSpPr>
        <p:spPr>
          <a:xfrm>
            <a:off x="4881563" y="2857501"/>
            <a:ext cx="571500" cy="500063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33" name="Прямая со стрелкой 32"/>
          <p:cNvCxnSpPr/>
          <p:nvPr/>
        </p:nvCxnSpPr>
        <p:spPr>
          <a:xfrm>
            <a:off x="6667501" y="4000501"/>
            <a:ext cx="2428875" cy="1071563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 стрелкой 11"/>
          <p:cNvCxnSpPr/>
          <p:nvPr/>
        </p:nvCxnSpPr>
        <p:spPr>
          <a:xfrm flipH="1">
            <a:off x="2640014" y="3857625"/>
            <a:ext cx="384175" cy="29210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3" name="Умножение 12"/>
          <p:cNvSpPr/>
          <p:nvPr/>
        </p:nvSpPr>
        <p:spPr>
          <a:xfrm>
            <a:off x="2952751" y="3643314"/>
            <a:ext cx="500063" cy="428625"/>
          </a:xfrm>
          <a:prstGeom prst="mathMultiply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612" name="TextBox 19"/>
          <p:cNvSpPr txBox="1">
            <a:spLocks noChangeArrowheads="1"/>
          </p:cNvSpPr>
          <p:nvPr/>
        </p:nvSpPr>
        <p:spPr bwMode="auto">
          <a:xfrm>
            <a:off x="1992313" y="4076701"/>
            <a:ext cx="1079500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ru-RU" sz="1400" dirty="0">
                <a:solidFill>
                  <a:srgbClr val="2E13F9"/>
                </a:solidFill>
                <a:latin typeface="Times New Roman" pitchFamily="18" charset="0"/>
              </a:rPr>
              <a:t>ЦГБ </a:t>
            </a:r>
          </a:p>
          <a:p>
            <a:pPr algn="ctr"/>
            <a:r>
              <a:rPr lang="ru-RU" sz="1400" dirty="0" err="1">
                <a:solidFill>
                  <a:srgbClr val="2E13F9"/>
                </a:solidFill>
                <a:latin typeface="Times New Roman" pitchFamily="18" charset="0"/>
              </a:rPr>
              <a:t>г.Сызрани</a:t>
            </a:r>
            <a:endParaRPr lang="ru-RU" sz="1400" dirty="0">
              <a:solidFill>
                <a:srgbClr val="2E13F9"/>
              </a:solidFill>
              <a:latin typeface="Times New Roman" pitchFamily="18" charset="0"/>
            </a:endParaRPr>
          </a:p>
        </p:txBody>
      </p:sp>
      <p:sp>
        <p:nvSpPr>
          <p:cNvPr id="15" name="Умножение 14"/>
          <p:cNvSpPr/>
          <p:nvPr/>
        </p:nvSpPr>
        <p:spPr>
          <a:xfrm>
            <a:off x="2208214" y="5445126"/>
            <a:ext cx="428625" cy="428625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614" name="TextBox 19"/>
          <p:cNvSpPr txBox="1">
            <a:spLocks noChangeArrowheads="1"/>
          </p:cNvSpPr>
          <p:nvPr/>
        </p:nvSpPr>
        <p:spPr bwMode="auto">
          <a:xfrm>
            <a:off x="2782889" y="5445126"/>
            <a:ext cx="2071687" cy="523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 dirty="0">
                <a:solidFill>
                  <a:srgbClr val="2E13F9"/>
                </a:solidFill>
                <a:latin typeface="Times New Roman" pitchFamily="18" charset="0"/>
              </a:rPr>
              <a:t>специализированные </a:t>
            </a:r>
            <a:r>
              <a:rPr lang="ru-RU" sz="1400" dirty="0" err="1">
                <a:solidFill>
                  <a:srgbClr val="2E13F9"/>
                </a:solidFill>
                <a:latin typeface="Times New Roman" pitchFamily="18" charset="0"/>
              </a:rPr>
              <a:t>онкоотделения</a:t>
            </a:r>
            <a:endParaRPr lang="ru-RU" sz="1400" dirty="0">
              <a:solidFill>
                <a:srgbClr val="2E13F9"/>
              </a:solidFill>
              <a:latin typeface="Times New Roman" pitchFamily="18" charset="0"/>
            </a:endParaRPr>
          </a:p>
        </p:txBody>
      </p:sp>
      <p:sp>
        <p:nvSpPr>
          <p:cNvPr id="21" name="6-конечная звезда 20"/>
          <p:cNvSpPr/>
          <p:nvPr/>
        </p:nvSpPr>
        <p:spPr>
          <a:xfrm>
            <a:off x="5495673" y="3691894"/>
            <a:ext cx="357187" cy="308608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6-конечная звезда 21"/>
          <p:cNvSpPr/>
          <p:nvPr/>
        </p:nvSpPr>
        <p:spPr>
          <a:xfrm>
            <a:off x="4496116" y="3522537"/>
            <a:ext cx="357187" cy="241301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3" name="6-конечная звезда 22"/>
          <p:cNvSpPr/>
          <p:nvPr/>
        </p:nvSpPr>
        <p:spPr>
          <a:xfrm>
            <a:off x="2279650" y="6021388"/>
            <a:ext cx="285750" cy="285750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618" name="TextBox 19"/>
          <p:cNvSpPr txBox="1">
            <a:spLocks noChangeArrowheads="1"/>
          </p:cNvSpPr>
          <p:nvPr/>
        </p:nvSpPr>
        <p:spPr bwMode="auto">
          <a:xfrm>
            <a:off x="2855914" y="5949950"/>
            <a:ext cx="2143125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ru-RU" sz="1400">
                <a:solidFill>
                  <a:srgbClr val="2E13F9"/>
                </a:solidFill>
                <a:latin typeface="Times New Roman" pitchFamily="18" charset="0"/>
              </a:rPr>
              <a:t>отделения паллиативной помощи</a:t>
            </a:r>
          </a:p>
        </p:txBody>
      </p:sp>
      <p:sp>
        <p:nvSpPr>
          <p:cNvPr id="20" name="Умножение 19"/>
          <p:cNvSpPr/>
          <p:nvPr/>
        </p:nvSpPr>
        <p:spPr>
          <a:xfrm>
            <a:off x="5368991" y="3325813"/>
            <a:ext cx="571500" cy="571500"/>
          </a:xfrm>
          <a:prstGeom prst="mathMultiply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" name="6-конечная звезда 23"/>
          <p:cNvSpPr/>
          <p:nvPr/>
        </p:nvSpPr>
        <p:spPr>
          <a:xfrm>
            <a:off x="5701257" y="3866868"/>
            <a:ext cx="357187" cy="27174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" name="6-конечная звезда 24"/>
          <p:cNvSpPr/>
          <p:nvPr/>
        </p:nvSpPr>
        <p:spPr>
          <a:xfrm>
            <a:off x="5302701" y="3585531"/>
            <a:ext cx="358424" cy="24034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" name="6-конечная звезда 25"/>
          <p:cNvSpPr/>
          <p:nvPr/>
        </p:nvSpPr>
        <p:spPr>
          <a:xfrm>
            <a:off x="4930685" y="3909493"/>
            <a:ext cx="357187" cy="27174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7" name="6-конечная звезда 26"/>
          <p:cNvSpPr/>
          <p:nvPr/>
        </p:nvSpPr>
        <p:spPr>
          <a:xfrm>
            <a:off x="4702969" y="4222624"/>
            <a:ext cx="357187" cy="27174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8" name="6-конечная звезда 27"/>
          <p:cNvSpPr/>
          <p:nvPr/>
        </p:nvSpPr>
        <p:spPr>
          <a:xfrm>
            <a:off x="2768126" y="3837578"/>
            <a:ext cx="357187" cy="27174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9" name="6-конечная звезда 28"/>
          <p:cNvSpPr/>
          <p:nvPr/>
        </p:nvSpPr>
        <p:spPr>
          <a:xfrm>
            <a:off x="3916282" y="4303269"/>
            <a:ext cx="357187" cy="27174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0" name="6-конечная звезда 29"/>
          <p:cNvSpPr/>
          <p:nvPr/>
        </p:nvSpPr>
        <p:spPr>
          <a:xfrm>
            <a:off x="7678074" y="3386664"/>
            <a:ext cx="357187" cy="27174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1" name="6-конечная звезда 30"/>
          <p:cNvSpPr/>
          <p:nvPr/>
        </p:nvSpPr>
        <p:spPr>
          <a:xfrm>
            <a:off x="4641852" y="2892587"/>
            <a:ext cx="357187" cy="27174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32" name="6-конечная звезда 31"/>
          <p:cNvSpPr/>
          <p:nvPr/>
        </p:nvSpPr>
        <p:spPr>
          <a:xfrm>
            <a:off x="5481882" y="2655830"/>
            <a:ext cx="357187" cy="271746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97905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1219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Модель оказания паллиативной помощи неонкологическим больным </a:t>
            </a:r>
            <a:endParaRPr lang="ru-RU" sz="2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Скругленный прямоугольник 2"/>
          <p:cNvSpPr/>
          <p:nvPr/>
        </p:nvSpPr>
        <p:spPr>
          <a:xfrm>
            <a:off x="7501321" y="754562"/>
            <a:ext cx="2865176" cy="929309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Участковая служба</a:t>
            </a:r>
            <a:endParaRPr lang="ru-RU" sz="22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097280" y="674270"/>
            <a:ext cx="4379975" cy="1009601"/>
          </a:xfrm>
          <a:prstGeom prst="roundRect">
            <a:avLst/>
          </a:prstGeom>
          <a:ln/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200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 (</a:t>
            </a:r>
            <a:r>
              <a:rPr lang="ru-RU" sz="2200" b="1" dirty="0" err="1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специаизированные</a:t>
            </a:r>
            <a:r>
              <a:rPr lang="ru-RU" sz="2200" b="1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стационары)</a:t>
            </a:r>
            <a:endParaRPr lang="ru-RU" sz="2200" b="1" dirty="0">
              <a:solidFill>
                <a:srgbClr val="FFFFFF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Скругленный прямоугольник 10"/>
          <p:cNvSpPr/>
          <p:nvPr/>
        </p:nvSpPr>
        <p:spPr>
          <a:xfrm>
            <a:off x="438244" y="2011680"/>
            <a:ext cx="5041090" cy="901777"/>
          </a:xfrm>
          <a:prstGeom prst="roundRect">
            <a:avLst/>
          </a:prstGeom>
          <a:solidFill>
            <a:srgbClr val="00B050"/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b="1" dirty="0">
              <a:solidFill>
                <a:srgbClr val="FFFFFF"/>
              </a:solidFill>
              <a:latin typeface="Arial" charset="0"/>
            </a:endParaRPr>
          </a:p>
          <a:p>
            <a:pPr algn="ctr">
              <a:defRPr/>
            </a:pPr>
            <a:r>
              <a:rPr lang="ru-RU" b="1" dirty="0" smtClean="0">
                <a:solidFill>
                  <a:srgbClr val="FFFFFF"/>
                </a:solidFill>
                <a:latin typeface="Arial" charset="0"/>
              </a:rPr>
              <a:t>Отделение выездной патронажной  паллиативной помощи</a:t>
            </a:r>
            <a:endParaRPr lang="ru-RU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150492" y="2012556"/>
            <a:ext cx="2216005" cy="1032349"/>
          </a:xfrm>
          <a:prstGeom prst="roundRect">
            <a:avLst/>
          </a:prstGeom>
          <a:solidFill>
            <a:srgbClr val="00B050"/>
          </a:solidFill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rgbClr val="FFFFFF"/>
                </a:solidFill>
                <a:latin typeface="Arial" charset="0"/>
              </a:rPr>
              <a:t>Кабинет паллиативной помощи </a:t>
            </a:r>
            <a:endParaRPr lang="ru-RU" b="1" dirty="0">
              <a:solidFill>
                <a:srgbClr val="FFFFFF"/>
              </a:solidFill>
              <a:latin typeface="Arial" charset="0"/>
            </a:endParaRPr>
          </a:p>
        </p:txBody>
      </p:sp>
      <p:sp>
        <p:nvSpPr>
          <p:cNvPr id="7" name="Стрелка влево 6"/>
          <p:cNvSpPr/>
          <p:nvPr/>
        </p:nvSpPr>
        <p:spPr>
          <a:xfrm rot="16200000">
            <a:off x="5302796" y="1532428"/>
            <a:ext cx="2007024" cy="615688"/>
          </a:xfrm>
          <a:prstGeom prst="leftArrow">
            <a:avLst>
              <a:gd name="adj1" fmla="val 64658"/>
              <a:gd name="adj2" fmla="val 50000"/>
            </a:avLst>
          </a:prstGeom>
          <a:solidFill>
            <a:schemeClr val="accent5">
              <a:lumMod val="40000"/>
              <a:lumOff val="60000"/>
            </a:schemeClr>
          </a:solidFill>
          <a:ln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438244" y="3629062"/>
            <a:ext cx="3997325" cy="865188"/>
          </a:xfrm>
          <a:prstGeom prst="roundRect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Отделения </a:t>
            </a: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паллиативной помощи </a:t>
            </a: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53167" y="3760510"/>
            <a:ext cx="3997325" cy="865188"/>
          </a:xfrm>
          <a:prstGeom prst="roundRect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Отделения </a:t>
            </a: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сестринского ухода </a:t>
            </a: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8032655" y="3961631"/>
            <a:ext cx="3939889" cy="865188"/>
          </a:xfrm>
          <a:prstGeom prst="roundRect">
            <a:avLst/>
          </a:prstGeom>
          <a:solidFill>
            <a:srgbClr val="C00000"/>
          </a:solidFill>
          <a:ln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Респираторный центр</a:t>
            </a:r>
            <a:endParaRPr lang="ru-RU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438244" y="4840523"/>
            <a:ext cx="456272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dirty="0" smtClean="0"/>
              <a:t>18 отделений по региону</a:t>
            </a:r>
          </a:p>
          <a:p>
            <a:r>
              <a:rPr lang="ru-RU" dirty="0"/>
              <a:t> </a:t>
            </a:r>
            <a:r>
              <a:rPr lang="ru-RU" dirty="0" smtClean="0"/>
              <a:t>2 отделения паллиативных СПИД</a:t>
            </a:r>
          </a:p>
          <a:p>
            <a:r>
              <a:rPr lang="ru-RU" dirty="0" smtClean="0"/>
              <a:t>На этапе лицензирования </a:t>
            </a:r>
          </a:p>
          <a:p>
            <a:r>
              <a:rPr lang="ru-RU" dirty="0" smtClean="0"/>
              <a:t>1 отделение для пациентов с туберкулезом </a:t>
            </a:r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4260313" y="4856978"/>
            <a:ext cx="377234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24 отделения сестринского ухода по всему региону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379881" y="5161821"/>
            <a:ext cx="3265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3 респираторных центра</a:t>
            </a:r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530352" y="3091519"/>
            <a:ext cx="38905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/>
              <a:t>4 отделения по региону 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1343739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8391" y="235958"/>
            <a:ext cx="11986553" cy="669414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Данные доступные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анализа в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системе ЕМИАС</a:t>
            </a:r>
          </a:p>
          <a:p>
            <a:pPr algn="ctr"/>
            <a:endParaRPr lang="ru-RU" sz="22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200000"/>
              </a:lnSpc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Персональные данные ( идентификация личности)</a:t>
            </a:r>
          </a:p>
          <a:p>
            <a:pPr>
              <a:lnSpc>
                <a:spcPct val="200000"/>
              </a:lnSpc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Инвалидность </a:t>
            </a:r>
          </a:p>
          <a:p>
            <a:pPr>
              <a:lnSpc>
                <a:spcPct val="200000"/>
              </a:lnSpc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Паллиативный статус  с датой присвоения </a:t>
            </a:r>
          </a:p>
          <a:p>
            <a:pPr>
              <a:lnSpc>
                <a:spcPct val="200000"/>
              </a:lnSpc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Дата оформления льготы по  территориальной льготе «паллиативный пациент» </a:t>
            </a:r>
          </a:p>
          <a:p>
            <a:pPr>
              <a:lnSpc>
                <a:spcPct val="200000"/>
              </a:lnSpc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МО по месту прикрепления </a:t>
            </a:r>
          </a:p>
          <a:p>
            <a:pPr>
              <a:lnSpc>
                <a:spcPct val="200000"/>
              </a:lnSpc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Выданные МИ по программе паллиативной помощи</a:t>
            </a:r>
          </a:p>
          <a:p>
            <a:pPr>
              <a:lnSpc>
                <a:spcPct val="200000"/>
              </a:lnSpc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Нозология по которой присвоен паллиативный статус</a:t>
            </a:r>
          </a:p>
          <a:p>
            <a:pPr>
              <a:lnSpc>
                <a:spcPct val="200000"/>
              </a:lnSpc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Дата смерти  </a:t>
            </a:r>
          </a:p>
          <a:p>
            <a:pPr>
              <a:lnSpc>
                <a:spcPct val="150000"/>
              </a:lnSpc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01798943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4242" y="68625"/>
            <a:ext cx="11896344" cy="647923"/>
          </a:xfrm>
        </p:spPr>
        <p:txBody>
          <a:bodyPr rtlCol="0">
            <a:normAutofit/>
          </a:bodyPr>
          <a:lstStyle/>
          <a:p>
            <a:pPr algn="ctr">
              <a:defRPr/>
            </a:pPr>
            <a:r>
              <a:rPr lang="ru-RU" sz="2800" b="1" dirty="0" smtClean="0">
                <a:latin typeface="Arial" panose="020B0604020202020204" pitchFamily="34" charset="0"/>
                <a:cs typeface="Arial" panose="020B0604020202020204" pitchFamily="34" charset="0"/>
              </a:rPr>
              <a:t>Алгоритм маршрутизации для оказания паллиативной помощи</a:t>
            </a:r>
            <a:endParaRPr lang="ru-RU" sz="2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5363" name="Содержимое 2"/>
          <p:cNvSpPr>
            <a:spLocks noGrp="1"/>
          </p:cNvSpPr>
          <p:nvPr>
            <p:ph idx="1"/>
          </p:nvPr>
        </p:nvSpPr>
        <p:spPr>
          <a:xfrm>
            <a:off x="184242" y="908720"/>
            <a:ext cx="11748678" cy="5583520"/>
          </a:xfrm>
        </p:spPr>
        <p:txBody>
          <a:bodyPr rtlCol="0">
            <a:normAutofit fontScale="40000" lnSpcReduction="20000"/>
          </a:bodyPr>
          <a:lstStyle/>
          <a:p>
            <a:pPr marL="137160" indent="0">
              <a:buClr>
                <a:schemeClr val="tx1">
                  <a:shade val="95000"/>
                </a:schemeClr>
              </a:buClr>
              <a:buNone/>
              <a:defRPr/>
            </a:pPr>
            <a:endParaRPr lang="ru-RU" sz="6800" dirty="0"/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При </a:t>
            </a:r>
            <a:r>
              <a:rPr lang="ru-RU" sz="6800" dirty="0">
                <a:latin typeface="Arial" panose="020B0604020202020204" pitchFamily="34" charset="0"/>
                <a:cs typeface="Arial" panose="020B0604020202020204" pitchFamily="34" charset="0"/>
              </a:rPr>
              <a:t>наличии </a:t>
            </a:r>
            <a:r>
              <a:rPr lang="ru-RU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патологических симптомов </a:t>
            </a:r>
            <a:r>
              <a:rPr lang="ru-RU" sz="6800" dirty="0">
                <a:latin typeface="Arial" panose="020B0604020202020204" pitchFamily="34" charset="0"/>
                <a:cs typeface="Arial" panose="020B0604020202020204" pitchFamily="34" charset="0"/>
              </a:rPr>
              <a:t>пациент </a:t>
            </a:r>
            <a:r>
              <a:rPr lang="ru-RU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направляется в кабинет паллиативной помощи или планируется первичный визит с осмотром на дому в рамках амбулаторного патронажа первичной врачебной паллиативной помощи. </a:t>
            </a:r>
            <a:endParaRPr lang="ru-RU" sz="6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В случае набора баллов согласно анкеты </a:t>
            </a:r>
            <a:r>
              <a:rPr lang="ru-RU" sz="6800" dirty="0" err="1" smtClean="0">
                <a:latin typeface="Arial" panose="020B0604020202020204" pitchFamily="34" charset="0"/>
                <a:cs typeface="Arial" panose="020B0604020202020204" pitchFamily="34" charset="0"/>
              </a:rPr>
              <a:t>палиативного</a:t>
            </a:r>
            <a:r>
              <a:rPr lang="ru-RU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 больного. Пациенту присваивается паллиативный статус . Данные вносятся в систему  </a:t>
            </a:r>
            <a:endParaRPr lang="ru-RU" sz="6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sz="6800" dirty="0">
                <a:latin typeface="Arial" panose="020B0604020202020204" pitchFamily="34" charset="0"/>
                <a:cs typeface="Arial" panose="020B0604020202020204" pitchFamily="34" charset="0"/>
              </a:rPr>
              <a:t>При невозможности организации мероприятий </a:t>
            </a:r>
            <a:r>
              <a:rPr lang="ru-RU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адекватной симптоматической терапии пациент направляется </a:t>
            </a:r>
            <a:r>
              <a:rPr lang="ru-RU" sz="6800" dirty="0">
                <a:latin typeface="Arial" panose="020B0604020202020204" pitchFamily="34" charset="0"/>
                <a:cs typeface="Arial" panose="020B0604020202020204" pitchFamily="34" charset="0"/>
              </a:rPr>
              <a:t>в ОПП </a:t>
            </a:r>
            <a:r>
              <a:rPr lang="ru-RU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или хоспис, отделение сестринского ухода ( при необходимости в уходе за пациентом, оформлении пансионата) по согласованию в соответствии с маршрутизацией</a:t>
            </a:r>
            <a:endParaRPr lang="ru-RU" sz="6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8640" indent="-411480"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ru-RU" sz="6800" dirty="0">
                <a:latin typeface="Arial" panose="020B0604020202020204" pitchFamily="34" charset="0"/>
                <a:cs typeface="Arial" panose="020B0604020202020204" pitchFamily="34" charset="0"/>
              </a:rPr>
              <a:t>После окончания этапа лечения в ОПП, </a:t>
            </a:r>
            <a:r>
              <a:rPr lang="ru-RU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отделении сестринского ухода , </a:t>
            </a:r>
            <a:r>
              <a:rPr lang="ru-RU" sz="6800" dirty="0">
                <a:latin typeface="Arial" panose="020B0604020202020204" pitchFamily="34" charset="0"/>
                <a:cs typeface="Arial" panose="020B0604020202020204" pitchFamily="34" charset="0"/>
              </a:rPr>
              <a:t>хосписе пациент вновь  передается для дальнейшего наблюдения </a:t>
            </a:r>
            <a:r>
              <a:rPr lang="ru-RU" sz="6800" dirty="0" smtClean="0">
                <a:latin typeface="Arial" panose="020B0604020202020204" pitchFamily="34" charset="0"/>
                <a:cs typeface="Arial" panose="020B0604020202020204" pitchFamily="34" charset="0"/>
              </a:rPr>
              <a:t>врачу на амбулаторный этап наблюдения.</a:t>
            </a:r>
            <a:endParaRPr lang="ru-RU" sz="6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48640" indent="-411480" algn="just">
              <a:buClr>
                <a:schemeClr val="tx1">
                  <a:shade val="95000"/>
                </a:schemeClr>
              </a:buClr>
              <a:defRPr/>
            </a:pP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3642523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46304"/>
            <a:ext cx="12192000" cy="58169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Перспективы развития паллиативной помощи </a:t>
            </a: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1. Создание реестра паллиативных пациентов в информационной системе </a:t>
            </a:r>
          </a:p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( ЕМИАС),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доступного  для анализа данных каждого паллиативного 	больного и работы МО. 	Контролируемый мониторинг показателей 	эффективности паллиативной службы от амбулаторного этапа до  	стационарного этапа  помощи.</a:t>
            </a:r>
          </a:p>
          <a:p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2. Создание запаса медицинских изделий  по программе паллиативной помощи 	на дому с формированием обучающей базы для родственников и пациентов.</a:t>
            </a:r>
          </a:p>
          <a:p>
            <a:pPr>
              <a:lnSpc>
                <a:spcPct val="150000"/>
              </a:lnSpc>
            </a:pPr>
            <a:endParaRPr lang="ru-RU" sz="24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3. Освоение навыков оказания специализированной паллиативной помощи в 	 	подразделениях паллиативной помощи  и специализированных стационарах.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75761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65420" y="2019038"/>
            <a:ext cx="446519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Благодарю за внимание!</a:t>
            </a:r>
          </a:p>
        </p:txBody>
      </p:sp>
    </p:spTree>
    <p:extLst>
      <p:ext uri="{BB962C8B-B14F-4D97-AF65-F5344CB8AC3E}">
        <p14:creationId xmlns:p14="http://schemas.microsoft.com/office/powerpoint/2010/main" val="57747385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Тема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Стандартная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Стандартная">
    <a:maj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Angsana New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Cordia New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929</TotalTime>
  <Words>1400</Words>
  <Application>Microsoft Office PowerPoint</Application>
  <PresentationFormat>Широкоэкранный</PresentationFormat>
  <Paragraphs>319</Paragraphs>
  <Slides>17</Slides>
  <Notes>14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Calibri Light</vt:lpstr>
      <vt:lpstr>Times New Roman</vt:lpstr>
      <vt:lpstr>Wingdings 2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Подразделения специализированного уровня онкологической паллиативной помощи</vt:lpstr>
      <vt:lpstr>Презентация PowerPoint</vt:lpstr>
      <vt:lpstr>Презентация PowerPoint</vt:lpstr>
      <vt:lpstr>Алгоритм маршрутизации для оказания паллиативной помощи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ЭЛЬМИРА</dc:creator>
  <cp:lastModifiedBy>ЭЛЬМИРА</cp:lastModifiedBy>
  <cp:revision>51</cp:revision>
  <dcterms:created xsi:type="dcterms:W3CDTF">2023-03-06T11:37:41Z</dcterms:created>
  <dcterms:modified xsi:type="dcterms:W3CDTF">2023-03-10T11:09:21Z</dcterms:modified>
</cp:coreProperties>
</file>