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5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notesSlides/notesSlide6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2.xml" ContentType="application/vnd.openxmlformats-officedocument.drawingml.chartshapes+xml"/>
  <Override PartName="/ppt/notesSlides/notesSlide7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bookmarkIdSeed="3">
  <p:sldMasterIdLst>
    <p:sldMasterId id="2147483672" r:id="rId1"/>
  </p:sldMasterIdLst>
  <p:notesMasterIdLst>
    <p:notesMasterId r:id="rId14"/>
  </p:notesMasterIdLst>
  <p:handoutMasterIdLst>
    <p:handoutMasterId r:id="rId15"/>
  </p:handoutMasterIdLst>
  <p:sldIdLst>
    <p:sldId id="1253" r:id="rId2"/>
    <p:sldId id="1318" r:id="rId3"/>
    <p:sldId id="1319" r:id="rId4"/>
    <p:sldId id="1320" r:id="rId5"/>
    <p:sldId id="1321" r:id="rId6"/>
    <p:sldId id="1297" r:id="rId7"/>
    <p:sldId id="1299" r:id="rId8"/>
    <p:sldId id="1301" r:id="rId9"/>
    <p:sldId id="1302" r:id="rId10"/>
    <p:sldId id="1323" r:id="rId11"/>
    <p:sldId id="1322" r:id="rId12"/>
    <p:sldId id="1315" r:id="rId13"/>
  </p:sldIdLst>
  <p:sldSz cx="10693400" cy="7561263"/>
  <p:notesSz cx="6794500" cy="9918700"/>
  <p:defaultTextStyle>
    <a:defPPr>
      <a:defRPr lang="ru-RU"/>
    </a:defPPr>
    <a:lvl1pPr marL="0" algn="l" defTabSz="104121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20609" algn="l" defTabSz="104121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41217" algn="l" defTabSz="104121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561826" algn="l" defTabSz="104121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082436" algn="l" defTabSz="104121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03042" algn="l" defTabSz="104121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123653" algn="l" defTabSz="104121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644260" algn="l" defTabSz="104121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164866" algn="l" defTabSz="1041217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368">
          <p15:clr>
            <a:srgbClr val="A4A3A4"/>
          </p15:clr>
        </p15:guide>
        <p15:guide id="3" orient="horz" pos="238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4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BBD66"/>
    <a:srgbClr val="98B954"/>
    <a:srgbClr val="009999"/>
    <a:srgbClr val="006832"/>
    <a:srgbClr val="002D15"/>
    <a:srgbClr val="005000"/>
    <a:srgbClr val="FFC72C"/>
    <a:srgbClr val="53C96F"/>
    <a:srgbClr val="FF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90" autoAdjust="0"/>
    <p:restoredTop sz="87755" autoAdjust="0"/>
  </p:normalViewPr>
  <p:slideViewPr>
    <p:cSldViewPr>
      <p:cViewPr varScale="1">
        <p:scale>
          <a:sx n="56" d="100"/>
          <a:sy n="56" d="100"/>
        </p:scale>
        <p:origin x="1468" y="52"/>
      </p:cViewPr>
      <p:guideLst>
        <p:guide pos="3368"/>
        <p:guide orient="horz" pos="2381"/>
      </p:guideLst>
    </p:cSldViewPr>
  </p:slideViewPr>
  <p:outlineViewPr>
    <p:cViewPr>
      <p:scale>
        <a:sx n="33" d="100"/>
        <a:sy n="33" d="100"/>
      </p:scale>
      <p:origin x="24" y="1171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3942" y="-102"/>
      </p:cViewPr>
      <p:guideLst>
        <p:guide orient="horz" pos="3124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1" i="0" u="none" strike="noStrike" kern="1200" baseline="0">
                <a:solidFill>
                  <a:srgbClr val="FF0000"/>
                </a:solidFill>
                <a:latin typeface="+mn-lt"/>
                <a:ea typeface="+mn-ea"/>
                <a:cs typeface="+mn-cs"/>
              </a:defRPr>
            </a:pPr>
            <a:r>
              <a:rPr lang="ru-RU" sz="2800">
                <a:solidFill>
                  <a:srgbClr val="FF0000"/>
                </a:solidFill>
              </a:rPr>
              <a:t>% адекватно обезболенных пациентов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800" b="1" i="0" u="none" strike="noStrike" kern="1200" baseline="0">
              <a:solidFill>
                <a:srgbClr val="FF0000"/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5.9388003751263192E-2"/>
          <c:y val="0.16966956998667448"/>
          <c:w val="0.91322517710690321"/>
          <c:h val="0.59933504181965369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/>
              </a:solidFill>
              <a:ln>
                <a:noFill/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Лист1!$A$2:$A$10</c:f>
              <c:numCache>
                <c:formatCode>m/d/yyyy</c:formatCode>
                <c:ptCount val="9"/>
                <c:pt idx="0">
                  <c:v>44378</c:v>
                </c:pt>
                <c:pt idx="1">
                  <c:v>44470</c:v>
                </c:pt>
                <c:pt idx="2">
                  <c:v>44531</c:v>
                </c:pt>
                <c:pt idx="3">
                  <c:v>44593</c:v>
                </c:pt>
                <c:pt idx="4">
                  <c:v>44682</c:v>
                </c:pt>
                <c:pt idx="5">
                  <c:v>44805</c:v>
                </c:pt>
                <c:pt idx="6">
                  <c:v>44896</c:v>
                </c:pt>
                <c:pt idx="7">
                  <c:v>44958</c:v>
                </c:pt>
                <c:pt idx="8">
                  <c:v>44986</c:v>
                </c:pt>
              </c:numCache>
            </c:numRef>
          </c:cat>
          <c:val>
            <c:numRef>
              <c:f>Лист1!$B$2:$B$10</c:f>
              <c:numCache>
                <c:formatCode>0%</c:formatCode>
                <c:ptCount val="9"/>
                <c:pt idx="0" formatCode="0.00%">
                  <c:v>0.33500000000000002</c:v>
                </c:pt>
                <c:pt idx="1">
                  <c:v>0.49</c:v>
                </c:pt>
                <c:pt idx="2">
                  <c:v>0.6</c:v>
                </c:pt>
                <c:pt idx="3">
                  <c:v>0.55000000000000004</c:v>
                </c:pt>
                <c:pt idx="4" formatCode="0.00%">
                  <c:v>0.64</c:v>
                </c:pt>
                <c:pt idx="5" formatCode="0.00%">
                  <c:v>0.76</c:v>
                </c:pt>
                <c:pt idx="6">
                  <c:v>0.8</c:v>
                </c:pt>
                <c:pt idx="7">
                  <c:v>0.83</c:v>
                </c:pt>
                <c:pt idx="8">
                  <c:v>0.82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71061096"/>
        <c:axId val="271057176"/>
      </c:lineChart>
      <c:dateAx>
        <c:axId val="271061096"/>
        <c:scaling>
          <c:orientation val="minMax"/>
        </c:scaling>
        <c:delete val="0"/>
        <c:axPos val="b"/>
        <c:numFmt formatCode="m/d/yyyy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1057176"/>
        <c:crosses val="autoZero"/>
        <c:auto val="1"/>
        <c:lblOffset val="100"/>
        <c:baseTimeUnit val="days"/>
      </c:dateAx>
      <c:valAx>
        <c:axId val="271057176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crossAx val="271061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none" spc="0" normalizeH="0" baseline="0">
                <a:solidFill>
                  <a:schemeClr val="dk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ru-RU" sz="2800" dirty="0" smtClean="0">
                <a:solidFill>
                  <a:srgbClr val="009999"/>
                </a:solidFill>
              </a:rPr>
              <a:t>Сравнение</a:t>
            </a:r>
            <a:r>
              <a:rPr lang="ru-RU" sz="2800" baseline="0" dirty="0" smtClean="0">
                <a:solidFill>
                  <a:srgbClr val="009999"/>
                </a:solidFill>
              </a:rPr>
              <a:t> исполнения заявки на НС 2021/2022/2023 </a:t>
            </a:r>
          </a:p>
          <a:p>
            <a:pPr>
              <a:defRPr/>
            </a:pPr>
            <a:r>
              <a:rPr lang="ru-RU" sz="2800" baseline="0" dirty="0" smtClean="0">
                <a:solidFill>
                  <a:srgbClr val="009999"/>
                </a:solidFill>
              </a:rPr>
              <a:t>Самарская область</a:t>
            </a:r>
            <a:endParaRPr lang="ru-RU" sz="2800" dirty="0">
              <a:solidFill>
                <a:srgbClr val="009999"/>
              </a:solidFill>
            </a:endParaRPr>
          </a:p>
        </c:rich>
      </c:tx>
      <c:layout>
        <c:manualLayout>
          <c:xMode val="edge"/>
          <c:yMode val="edge"/>
          <c:x val="0.2381288839073252"/>
          <c:y val="3.80404355943021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none" spc="0" normalizeH="0" baseline="0">
              <a:solidFill>
                <a:schemeClr val="dk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defRPr>
          </a:pPr>
          <a:endParaRPr lang="ru-RU"/>
        </a:p>
      </c:txPr>
    </c:title>
    <c:autoTitleDeleted val="0"/>
    <c:plotArea>
      <c:layout>
        <c:manualLayout>
          <c:layoutTarget val="inner"/>
          <c:xMode val="edge"/>
          <c:yMode val="edge"/>
          <c:x val="0.12319042328630152"/>
          <c:y val="2.9394300661824146E-2"/>
          <c:w val="0.87680957671369852"/>
          <c:h val="0.76387560382458353"/>
        </c:manualLayout>
      </c:layout>
      <c:lineChart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2021 год</c:v>
                </c:pt>
              </c:strCache>
            </c:strRef>
          </c:tx>
          <c:spPr>
            <a:ln w="2222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1.9748999678378194E-2"/>
                  <c:y val="1.861631103842332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30 января</c:v>
                </c:pt>
                <c:pt idx="1">
                  <c:v>31 марта</c:v>
                </c:pt>
                <c:pt idx="2">
                  <c:v>27 мая</c:v>
                </c:pt>
                <c:pt idx="3">
                  <c:v>22 июля</c:v>
                </c:pt>
                <c:pt idx="4">
                  <c:v>29 сентября</c:v>
                </c:pt>
                <c:pt idx="5">
                  <c:v>28 ноября</c:v>
                </c:pt>
                <c:pt idx="6">
                  <c:v>30 декабря</c:v>
                </c:pt>
              </c:strCache>
            </c:strRef>
          </c:cat>
          <c:val>
            <c:numRef>
              <c:f>Лист1!$B$2:$B$8</c:f>
              <c:numCache>
                <c:formatCode>0%</c:formatCode>
                <c:ptCount val="7"/>
                <c:pt idx="0">
                  <c:v>0.05</c:v>
                </c:pt>
                <c:pt idx="1">
                  <c:v>0.12</c:v>
                </c:pt>
                <c:pt idx="2">
                  <c:v>0.18</c:v>
                </c:pt>
                <c:pt idx="3">
                  <c:v>0.26</c:v>
                </c:pt>
                <c:pt idx="4">
                  <c:v>0.4</c:v>
                </c:pt>
                <c:pt idx="5">
                  <c:v>0.46</c:v>
                </c:pt>
                <c:pt idx="6">
                  <c:v>0.59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2022 год</c:v>
                </c:pt>
              </c:strCache>
            </c:strRef>
          </c:tx>
          <c:spPr>
            <a:ln w="2222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1"/>
              <c:layout>
                <c:manualLayout>
                  <c:x val="1.4468193838121066E-2"/>
                  <c:y val="3.6973611728326481E-3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30 января</c:v>
                </c:pt>
                <c:pt idx="1">
                  <c:v>31 марта</c:v>
                </c:pt>
                <c:pt idx="2">
                  <c:v>27 мая</c:v>
                </c:pt>
                <c:pt idx="3">
                  <c:v>22 июля</c:v>
                </c:pt>
                <c:pt idx="4">
                  <c:v>29 сентября</c:v>
                </c:pt>
                <c:pt idx="5">
                  <c:v>28 ноября</c:v>
                </c:pt>
                <c:pt idx="6">
                  <c:v>30 декабря</c:v>
                </c:pt>
              </c:strCache>
            </c:strRef>
          </c:cat>
          <c:val>
            <c:numRef>
              <c:f>Лист1!$C$2:$C$8</c:f>
              <c:numCache>
                <c:formatCode>0%</c:formatCode>
                <c:ptCount val="7"/>
                <c:pt idx="0">
                  <c:v>0.06</c:v>
                </c:pt>
                <c:pt idx="1">
                  <c:v>0.17</c:v>
                </c:pt>
                <c:pt idx="2">
                  <c:v>0.28000000000000003</c:v>
                </c:pt>
                <c:pt idx="3">
                  <c:v>0.44</c:v>
                </c:pt>
                <c:pt idx="4">
                  <c:v>0.63</c:v>
                </c:pt>
                <c:pt idx="5">
                  <c:v>0.76</c:v>
                </c:pt>
                <c:pt idx="6">
                  <c:v>0.89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2023 год</c:v>
                </c:pt>
              </c:strCache>
            </c:strRef>
          </c:tx>
          <c:spPr>
            <a:ln w="2222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3.0145764956280852E-2"/>
                  <c:y val="-6.4818435575984157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2.839160063735267E-2"/>
                  <c:y val="-2.7557701922008734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Лист1!$A$2:$A$8</c:f>
              <c:strCache>
                <c:ptCount val="7"/>
                <c:pt idx="0">
                  <c:v>30 января</c:v>
                </c:pt>
                <c:pt idx="1">
                  <c:v>31 марта</c:v>
                </c:pt>
                <c:pt idx="2">
                  <c:v>27 мая</c:v>
                </c:pt>
                <c:pt idx="3">
                  <c:v>22 июля</c:v>
                </c:pt>
                <c:pt idx="4">
                  <c:v>29 сентября</c:v>
                </c:pt>
                <c:pt idx="5">
                  <c:v>28 ноября</c:v>
                </c:pt>
                <c:pt idx="6">
                  <c:v>30 декабря</c:v>
                </c:pt>
              </c:strCache>
            </c:strRef>
          </c:cat>
          <c:val>
            <c:numRef>
              <c:f>Лист1!$D$2:$D$8</c:f>
              <c:numCache>
                <c:formatCode>0%</c:formatCode>
                <c:ptCount val="7"/>
                <c:pt idx="0" formatCode="0.00%">
                  <c:v>7.9000000000000001E-2</c:v>
                </c:pt>
                <c:pt idx="1">
                  <c:v>0.18</c:v>
                </c:pt>
              </c:numCache>
            </c:numRef>
          </c:val>
          <c:smooth val="0"/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smooth val="0"/>
        <c:axId val="271063056"/>
        <c:axId val="271061488"/>
      </c:lineChart>
      <c:catAx>
        <c:axId val="271063056"/>
        <c:scaling>
          <c:orientation val="minMax"/>
        </c:scaling>
        <c:delete val="0"/>
        <c:axPos val="b"/>
        <c:minorGridlines>
          <c:spPr>
            <a:ln w="9525" cap="flat" cmpd="sng" algn="ctr">
              <a:solidFill>
                <a:schemeClr val="dk1">
                  <a:lumMod val="15000"/>
                  <a:lumOff val="85000"/>
                  <a:alpha val="51000"/>
                </a:schemeClr>
              </a:solidFill>
              <a:round/>
            </a:ln>
            <a:effectLst/>
          </c:spPr>
        </c:min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1061488"/>
        <c:crosses val="autoZero"/>
        <c:auto val="1"/>
        <c:lblAlgn val="ctr"/>
        <c:lblOffset val="100"/>
        <c:noMultiLvlLbl val="0"/>
      </c:catAx>
      <c:valAx>
        <c:axId val="271061488"/>
        <c:scaling>
          <c:orientation val="minMax"/>
        </c:scaling>
        <c:delete val="0"/>
        <c:axPos val="l"/>
        <c:minorGridlines>
          <c:spPr>
            <a:ln w="9525" cap="flat" cmpd="sng" algn="ctr">
              <a:solidFill>
                <a:schemeClr val="dk1">
                  <a:lumMod val="15000"/>
                  <a:lumOff val="85000"/>
                  <a:alpha val="51000"/>
                </a:schemeClr>
              </a:solidFill>
              <a:round/>
            </a:ln>
            <a:effectLst/>
          </c:spPr>
        </c:min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1063056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064" b="0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dTable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lt1"/>
    </a:solid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0644676921158529E-2"/>
          <c:y val="2.4384622742389225E-2"/>
          <c:w val="0.95653075698101253"/>
          <c:h val="0.9149300069858041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15.апр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Лист1!$A$2:$A$17</c:f>
              <c:strCache>
                <c:ptCount val="16"/>
                <c:pt idx="0">
                  <c:v>СОКБ 2</c:v>
                </c:pt>
                <c:pt idx="1">
                  <c:v>СГКП 15</c:v>
                </c:pt>
                <c:pt idx="2">
                  <c:v>СГП 10</c:v>
                </c:pt>
                <c:pt idx="3">
                  <c:v>СГКБ 8</c:v>
                </c:pt>
                <c:pt idx="4">
                  <c:v> СГБ 10</c:v>
                </c:pt>
                <c:pt idx="5">
                  <c:v>СГП N 1</c:v>
                </c:pt>
                <c:pt idx="6">
                  <c:v>СГБ N 6
</c:v>
                </c:pt>
                <c:pt idx="7">
                  <c:v>СГП N 3</c:v>
                </c:pt>
                <c:pt idx="8">
                  <c:v>СГБ N 7</c:v>
                </c:pt>
                <c:pt idx="9">
                  <c:v>МСЧ 2</c:v>
                </c:pt>
                <c:pt idx="10">
                  <c:v>СГП 13</c:v>
                </c:pt>
                <c:pt idx="11">
                  <c:v>МСЧ 5</c:v>
                </c:pt>
                <c:pt idx="12">
                  <c:v>СГП N 4</c:v>
                </c:pt>
                <c:pt idx="13">
                  <c:v>СГБ N 4</c:v>
                </c:pt>
                <c:pt idx="14">
                  <c:v>ГП N 6</c:v>
                </c:pt>
                <c:pt idx="15">
                  <c:v>СГП 14</c:v>
                </c:pt>
              </c:strCache>
            </c:strRef>
          </c:cat>
          <c:val>
            <c:numRef>
              <c:f>Лист1!$B$2:$B$17</c:f>
              <c:numCache>
                <c:formatCode>General</c:formatCode>
                <c:ptCount val="16"/>
                <c:pt idx="0">
                  <c:v>2</c:v>
                </c:pt>
                <c:pt idx="1">
                  <c:v>10</c:v>
                </c:pt>
                <c:pt idx="2">
                  <c:v>10</c:v>
                </c:pt>
                <c:pt idx="3">
                  <c:v>15</c:v>
                </c:pt>
                <c:pt idx="4">
                  <c:v>16</c:v>
                </c:pt>
                <c:pt idx="5">
                  <c:v>18</c:v>
                </c:pt>
                <c:pt idx="6">
                  <c:v>18</c:v>
                </c:pt>
                <c:pt idx="7">
                  <c:v>19</c:v>
                </c:pt>
                <c:pt idx="8">
                  <c:v>19</c:v>
                </c:pt>
                <c:pt idx="9">
                  <c:v>20</c:v>
                </c:pt>
                <c:pt idx="10">
                  <c:v>21</c:v>
                </c:pt>
                <c:pt idx="11">
                  <c:v>23</c:v>
                </c:pt>
                <c:pt idx="12">
                  <c:v>27</c:v>
                </c:pt>
                <c:pt idx="13">
                  <c:v>27</c:v>
                </c:pt>
                <c:pt idx="14">
                  <c:v>29</c:v>
                </c:pt>
                <c:pt idx="15">
                  <c:v>34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24.июн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Лист1!$A$2:$A$17</c:f>
              <c:strCache>
                <c:ptCount val="16"/>
                <c:pt idx="0">
                  <c:v>СОКБ 2</c:v>
                </c:pt>
                <c:pt idx="1">
                  <c:v>СГКП 15</c:v>
                </c:pt>
                <c:pt idx="2">
                  <c:v>СГП 10</c:v>
                </c:pt>
                <c:pt idx="3">
                  <c:v>СГКБ 8</c:v>
                </c:pt>
                <c:pt idx="4">
                  <c:v> СГБ 10</c:v>
                </c:pt>
                <c:pt idx="5">
                  <c:v>СГП N 1</c:v>
                </c:pt>
                <c:pt idx="6">
                  <c:v>СГБ N 6
</c:v>
                </c:pt>
                <c:pt idx="7">
                  <c:v>СГП N 3</c:v>
                </c:pt>
                <c:pt idx="8">
                  <c:v>СГБ N 7</c:v>
                </c:pt>
                <c:pt idx="9">
                  <c:v>МСЧ 2</c:v>
                </c:pt>
                <c:pt idx="10">
                  <c:v>СГП 13</c:v>
                </c:pt>
                <c:pt idx="11">
                  <c:v>МСЧ 5</c:v>
                </c:pt>
                <c:pt idx="12">
                  <c:v>СГП N 4</c:v>
                </c:pt>
                <c:pt idx="13">
                  <c:v>СГБ N 4</c:v>
                </c:pt>
                <c:pt idx="14">
                  <c:v>ГП N 6</c:v>
                </c:pt>
                <c:pt idx="15">
                  <c:v>СГП 14</c:v>
                </c:pt>
              </c:strCache>
            </c:strRef>
          </c:cat>
          <c:val>
            <c:numRef>
              <c:f>Лист1!$C$2:$C$17</c:f>
              <c:numCache>
                <c:formatCode>General</c:formatCode>
                <c:ptCount val="16"/>
                <c:pt idx="0">
                  <c:v>29</c:v>
                </c:pt>
                <c:pt idx="1">
                  <c:v>26</c:v>
                </c:pt>
                <c:pt idx="2">
                  <c:v>30</c:v>
                </c:pt>
                <c:pt idx="3">
                  <c:v>31</c:v>
                </c:pt>
                <c:pt idx="4">
                  <c:v>28</c:v>
                </c:pt>
                <c:pt idx="5">
                  <c:v>30</c:v>
                </c:pt>
                <c:pt idx="6">
                  <c:v>38</c:v>
                </c:pt>
                <c:pt idx="7">
                  <c:v>33</c:v>
                </c:pt>
                <c:pt idx="8">
                  <c:v>38</c:v>
                </c:pt>
                <c:pt idx="9">
                  <c:v>36</c:v>
                </c:pt>
                <c:pt idx="10">
                  <c:v>36</c:v>
                </c:pt>
                <c:pt idx="11">
                  <c:v>40</c:v>
                </c:pt>
                <c:pt idx="12">
                  <c:v>44</c:v>
                </c:pt>
                <c:pt idx="13">
                  <c:v>52</c:v>
                </c:pt>
                <c:pt idx="14">
                  <c:v>54</c:v>
                </c:pt>
                <c:pt idx="15">
                  <c:v>58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25.авг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Лист1!$A$2:$A$17</c:f>
              <c:strCache>
                <c:ptCount val="16"/>
                <c:pt idx="0">
                  <c:v>СОКБ 2</c:v>
                </c:pt>
                <c:pt idx="1">
                  <c:v>СГКП 15</c:v>
                </c:pt>
                <c:pt idx="2">
                  <c:v>СГП 10</c:v>
                </c:pt>
                <c:pt idx="3">
                  <c:v>СГКБ 8</c:v>
                </c:pt>
                <c:pt idx="4">
                  <c:v> СГБ 10</c:v>
                </c:pt>
                <c:pt idx="5">
                  <c:v>СГП N 1</c:v>
                </c:pt>
                <c:pt idx="6">
                  <c:v>СГБ N 6
</c:v>
                </c:pt>
                <c:pt idx="7">
                  <c:v>СГП N 3</c:v>
                </c:pt>
                <c:pt idx="8">
                  <c:v>СГБ N 7</c:v>
                </c:pt>
                <c:pt idx="9">
                  <c:v>МСЧ 2</c:v>
                </c:pt>
                <c:pt idx="10">
                  <c:v>СГП 13</c:v>
                </c:pt>
                <c:pt idx="11">
                  <c:v>МСЧ 5</c:v>
                </c:pt>
                <c:pt idx="12">
                  <c:v>СГП N 4</c:v>
                </c:pt>
                <c:pt idx="13">
                  <c:v>СГБ N 4</c:v>
                </c:pt>
                <c:pt idx="14">
                  <c:v>ГП N 6</c:v>
                </c:pt>
                <c:pt idx="15">
                  <c:v>СГП 14</c:v>
                </c:pt>
              </c:strCache>
            </c:strRef>
          </c:cat>
          <c:val>
            <c:numRef>
              <c:f>Лист1!$D$2:$D$17</c:f>
              <c:numCache>
                <c:formatCode>General</c:formatCode>
                <c:ptCount val="16"/>
                <c:pt idx="0">
                  <c:v>39</c:v>
                </c:pt>
                <c:pt idx="1">
                  <c:v>41</c:v>
                </c:pt>
                <c:pt idx="2">
                  <c:v>47</c:v>
                </c:pt>
                <c:pt idx="3">
                  <c:v>52</c:v>
                </c:pt>
                <c:pt idx="4">
                  <c:v>41</c:v>
                </c:pt>
                <c:pt idx="5">
                  <c:v>40</c:v>
                </c:pt>
                <c:pt idx="6">
                  <c:v>50</c:v>
                </c:pt>
                <c:pt idx="7">
                  <c:v>49</c:v>
                </c:pt>
                <c:pt idx="8">
                  <c:v>51</c:v>
                </c:pt>
                <c:pt idx="9">
                  <c:v>52</c:v>
                </c:pt>
                <c:pt idx="10">
                  <c:v>52</c:v>
                </c:pt>
                <c:pt idx="11">
                  <c:v>61</c:v>
                </c:pt>
                <c:pt idx="12">
                  <c:v>59</c:v>
                </c:pt>
                <c:pt idx="13">
                  <c:v>67</c:v>
                </c:pt>
                <c:pt idx="14">
                  <c:v>86</c:v>
                </c:pt>
                <c:pt idx="15">
                  <c:v>76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29.дек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Лист1!$A$2:$A$17</c:f>
              <c:strCache>
                <c:ptCount val="16"/>
                <c:pt idx="0">
                  <c:v>СОКБ 2</c:v>
                </c:pt>
                <c:pt idx="1">
                  <c:v>СГКП 15</c:v>
                </c:pt>
                <c:pt idx="2">
                  <c:v>СГП 10</c:v>
                </c:pt>
                <c:pt idx="3">
                  <c:v>СГКБ 8</c:v>
                </c:pt>
                <c:pt idx="4">
                  <c:v> СГБ 10</c:v>
                </c:pt>
                <c:pt idx="5">
                  <c:v>СГП N 1</c:v>
                </c:pt>
                <c:pt idx="6">
                  <c:v>СГБ N 6
</c:v>
                </c:pt>
                <c:pt idx="7">
                  <c:v>СГП N 3</c:v>
                </c:pt>
                <c:pt idx="8">
                  <c:v>СГБ N 7</c:v>
                </c:pt>
                <c:pt idx="9">
                  <c:v>МСЧ 2</c:v>
                </c:pt>
                <c:pt idx="10">
                  <c:v>СГП 13</c:v>
                </c:pt>
                <c:pt idx="11">
                  <c:v>МСЧ 5</c:v>
                </c:pt>
                <c:pt idx="12">
                  <c:v>СГП N 4</c:v>
                </c:pt>
                <c:pt idx="13">
                  <c:v>СГБ N 4</c:v>
                </c:pt>
                <c:pt idx="14">
                  <c:v>ГП N 6</c:v>
                </c:pt>
                <c:pt idx="15">
                  <c:v>СГП 14</c:v>
                </c:pt>
              </c:strCache>
            </c:strRef>
          </c:cat>
          <c:val>
            <c:numRef>
              <c:f>Лист1!$E$2:$E$17</c:f>
              <c:numCache>
                <c:formatCode>General</c:formatCode>
                <c:ptCount val="16"/>
                <c:pt idx="0">
                  <c:v>93</c:v>
                </c:pt>
                <c:pt idx="1">
                  <c:v>91</c:v>
                </c:pt>
                <c:pt idx="2">
                  <c:v>77</c:v>
                </c:pt>
                <c:pt idx="3">
                  <c:v>96</c:v>
                </c:pt>
                <c:pt idx="4">
                  <c:v>86</c:v>
                </c:pt>
                <c:pt idx="5">
                  <c:v>76</c:v>
                </c:pt>
                <c:pt idx="6">
                  <c:v>78</c:v>
                </c:pt>
                <c:pt idx="7">
                  <c:v>94</c:v>
                </c:pt>
                <c:pt idx="8">
                  <c:v>80</c:v>
                </c:pt>
                <c:pt idx="9">
                  <c:v>100</c:v>
                </c:pt>
                <c:pt idx="10">
                  <c:v>95</c:v>
                </c:pt>
                <c:pt idx="11">
                  <c:v>93</c:v>
                </c:pt>
                <c:pt idx="12">
                  <c:v>98</c:v>
                </c:pt>
                <c:pt idx="13">
                  <c:v>100</c:v>
                </c:pt>
                <c:pt idx="14">
                  <c:v>129</c:v>
                </c:pt>
                <c:pt idx="15">
                  <c:v>124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71060704"/>
        <c:axId val="271056392"/>
      </c:barChart>
      <c:catAx>
        <c:axId val="271060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3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1056392"/>
        <c:crosses val="autoZero"/>
        <c:auto val="1"/>
        <c:lblAlgn val="ctr"/>
        <c:lblOffset val="100"/>
        <c:noMultiLvlLbl val="0"/>
      </c:catAx>
      <c:valAx>
        <c:axId val="271056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1060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976020535402826E-2"/>
          <c:y val="1.4981216557333423E-2"/>
          <c:w val="0.93543957431303282"/>
          <c:h val="0.823348600801461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15.апр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Лист1!$A$2:$A$26</c:f>
              <c:strCache>
                <c:ptCount val="25"/>
                <c:pt idx="0">
                  <c:v>Челн-Верш</c:v>
                </c:pt>
                <c:pt idx="1">
                  <c:v>Елх</c:v>
                </c:pt>
                <c:pt idx="2">
                  <c:v>Шент</c:v>
                </c:pt>
                <c:pt idx="3">
                  <c:v>Нефт</c:v>
                </c:pt>
                <c:pt idx="4">
                  <c:v>Безен</c:v>
                </c:pt>
                <c:pt idx="5">
                  <c:v>Богат</c:v>
                </c:pt>
                <c:pt idx="6">
                  <c:v>Б-Черн</c:v>
                </c:pt>
                <c:pt idx="7">
                  <c:v>Прив</c:v>
                </c:pt>
                <c:pt idx="8">
                  <c:v>Ставр</c:v>
                </c:pt>
                <c:pt idx="9">
                  <c:v>Похв</c:v>
                </c:pt>
                <c:pt idx="10">
                  <c:v>Волж</c:v>
                </c:pt>
                <c:pt idx="11">
                  <c:v>Кинель</c:v>
                </c:pt>
                <c:pt idx="12">
                  <c:v>Хвор</c:v>
                </c:pt>
                <c:pt idx="13">
                  <c:v>Кр-к</c:v>
                </c:pt>
                <c:pt idx="14">
                  <c:v>К-Черк</c:v>
                </c:pt>
                <c:pt idx="15">
                  <c:v>Кр Яр</c:v>
                </c:pt>
                <c:pt idx="16">
                  <c:v>Борс</c:v>
                </c:pt>
                <c:pt idx="17">
                  <c:v>Кошк</c:v>
                </c:pt>
                <c:pt idx="18">
                  <c:v>Серг</c:v>
                </c:pt>
                <c:pt idx="19">
                  <c:v>Б-Гл</c:v>
                </c:pt>
                <c:pt idx="20">
                  <c:v>Камыш</c:v>
                </c:pt>
                <c:pt idx="21">
                  <c:v>Клявл</c:v>
                </c:pt>
                <c:pt idx="22">
                  <c:v>Пестр</c:v>
                </c:pt>
                <c:pt idx="23">
                  <c:v>Шигоны</c:v>
                </c:pt>
                <c:pt idx="24">
                  <c:v>Исаклы</c:v>
                </c:pt>
              </c:strCache>
            </c:strRef>
          </c:cat>
          <c:val>
            <c:numRef>
              <c:f>Лист1!$B$2:$B$26</c:f>
              <c:numCache>
                <c:formatCode>General</c:formatCode>
                <c:ptCount val="25"/>
                <c:pt idx="0">
                  <c:v>5</c:v>
                </c:pt>
                <c:pt idx="1">
                  <c:v>7</c:v>
                </c:pt>
                <c:pt idx="2">
                  <c:v>7</c:v>
                </c:pt>
                <c:pt idx="3">
                  <c:v>8</c:v>
                </c:pt>
                <c:pt idx="4">
                  <c:v>10</c:v>
                </c:pt>
                <c:pt idx="5">
                  <c:v>10</c:v>
                </c:pt>
                <c:pt idx="6">
                  <c:v>12</c:v>
                </c:pt>
                <c:pt idx="7">
                  <c:v>14</c:v>
                </c:pt>
                <c:pt idx="8">
                  <c:v>14</c:v>
                </c:pt>
                <c:pt idx="9">
                  <c:v>15</c:v>
                </c:pt>
                <c:pt idx="10">
                  <c:v>15</c:v>
                </c:pt>
                <c:pt idx="11">
                  <c:v>18</c:v>
                </c:pt>
                <c:pt idx="12">
                  <c:v>18</c:v>
                </c:pt>
                <c:pt idx="13">
                  <c:v>20</c:v>
                </c:pt>
                <c:pt idx="14">
                  <c:v>20</c:v>
                </c:pt>
                <c:pt idx="15">
                  <c:v>21</c:v>
                </c:pt>
                <c:pt idx="16">
                  <c:v>23</c:v>
                </c:pt>
                <c:pt idx="17">
                  <c:v>26</c:v>
                </c:pt>
                <c:pt idx="18">
                  <c:v>26</c:v>
                </c:pt>
                <c:pt idx="19">
                  <c:v>30</c:v>
                </c:pt>
                <c:pt idx="20">
                  <c:v>34</c:v>
                </c:pt>
                <c:pt idx="21">
                  <c:v>39</c:v>
                </c:pt>
                <c:pt idx="22">
                  <c:v>41</c:v>
                </c:pt>
                <c:pt idx="23">
                  <c:v>53</c:v>
                </c:pt>
                <c:pt idx="24">
                  <c:v>60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24.июн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Лист1!$A$2:$A$26</c:f>
              <c:strCache>
                <c:ptCount val="25"/>
                <c:pt idx="0">
                  <c:v>Челн-Верш</c:v>
                </c:pt>
                <c:pt idx="1">
                  <c:v>Елх</c:v>
                </c:pt>
                <c:pt idx="2">
                  <c:v>Шент</c:v>
                </c:pt>
                <c:pt idx="3">
                  <c:v>Нефт</c:v>
                </c:pt>
                <c:pt idx="4">
                  <c:v>Безен</c:v>
                </c:pt>
                <c:pt idx="5">
                  <c:v>Богат</c:v>
                </c:pt>
                <c:pt idx="6">
                  <c:v>Б-Черн</c:v>
                </c:pt>
                <c:pt idx="7">
                  <c:v>Прив</c:v>
                </c:pt>
                <c:pt idx="8">
                  <c:v>Ставр</c:v>
                </c:pt>
                <c:pt idx="9">
                  <c:v>Похв</c:v>
                </c:pt>
                <c:pt idx="10">
                  <c:v>Волж</c:v>
                </c:pt>
                <c:pt idx="11">
                  <c:v>Кинель</c:v>
                </c:pt>
                <c:pt idx="12">
                  <c:v>Хвор</c:v>
                </c:pt>
                <c:pt idx="13">
                  <c:v>Кр-к</c:v>
                </c:pt>
                <c:pt idx="14">
                  <c:v>К-Черк</c:v>
                </c:pt>
                <c:pt idx="15">
                  <c:v>Кр Яр</c:v>
                </c:pt>
                <c:pt idx="16">
                  <c:v>Борс</c:v>
                </c:pt>
                <c:pt idx="17">
                  <c:v>Кошк</c:v>
                </c:pt>
                <c:pt idx="18">
                  <c:v>Серг</c:v>
                </c:pt>
                <c:pt idx="19">
                  <c:v>Б-Гл</c:v>
                </c:pt>
                <c:pt idx="20">
                  <c:v>Камыш</c:v>
                </c:pt>
                <c:pt idx="21">
                  <c:v>Клявл</c:v>
                </c:pt>
                <c:pt idx="22">
                  <c:v>Пестр</c:v>
                </c:pt>
                <c:pt idx="23">
                  <c:v>Шигоны</c:v>
                </c:pt>
                <c:pt idx="24">
                  <c:v>Исаклы</c:v>
                </c:pt>
              </c:strCache>
            </c:strRef>
          </c:cat>
          <c:val>
            <c:numRef>
              <c:f>Лист1!$C$2:$C$26</c:f>
              <c:numCache>
                <c:formatCode>General</c:formatCode>
                <c:ptCount val="25"/>
                <c:pt idx="0">
                  <c:v>17</c:v>
                </c:pt>
                <c:pt idx="1">
                  <c:v>16</c:v>
                </c:pt>
                <c:pt idx="2">
                  <c:v>23</c:v>
                </c:pt>
                <c:pt idx="3">
                  <c:v>16</c:v>
                </c:pt>
                <c:pt idx="4">
                  <c:v>20</c:v>
                </c:pt>
                <c:pt idx="5">
                  <c:v>58</c:v>
                </c:pt>
                <c:pt idx="6">
                  <c:v>22</c:v>
                </c:pt>
                <c:pt idx="7">
                  <c:v>22</c:v>
                </c:pt>
                <c:pt idx="8">
                  <c:v>24</c:v>
                </c:pt>
                <c:pt idx="9">
                  <c:v>35</c:v>
                </c:pt>
                <c:pt idx="10">
                  <c:v>34</c:v>
                </c:pt>
                <c:pt idx="11">
                  <c:v>38</c:v>
                </c:pt>
                <c:pt idx="12">
                  <c:v>29</c:v>
                </c:pt>
                <c:pt idx="13">
                  <c:v>28</c:v>
                </c:pt>
                <c:pt idx="14">
                  <c:v>42</c:v>
                </c:pt>
                <c:pt idx="15">
                  <c:v>43</c:v>
                </c:pt>
                <c:pt idx="16">
                  <c:v>45</c:v>
                </c:pt>
                <c:pt idx="17">
                  <c:v>54</c:v>
                </c:pt>
                <c:pt idx="18">
                  <c:v>47</c:v>
                </c:pt>
                <c:pt idx="19">
                  <c:v>51</c:v>
                </c:pt>
                <c:pt idx="20">
                  <c:v>73</c:v>
                </c:pt>
                <c:pt idx="21">
                  <c:v>66</c:v>
                </c:pt>
                <c:pt idx="22">
                  <c:v>75</c:v>
                </c:pt>
                <c:pt idx="23">
                  <c:v>60</c:v>
                </c:pt>
                <c:pt idx="24">
                  <c:v>104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25.авг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Лист1!$A$2:$A$26</c:f>
              <c:strCache>
                <c:ptCount val="25"/>
                <c:pt idx="0">
                  <c:v>Челн-Верш</c:v>
                </c:pt>
                <c:pt idx="1">
                  <c:v>Елх</c:v>
                </c:pt>
                <c:pt idx="2">
                  <c:v>Шент</c:v>
                </c:pt>
                <c:pt idx="3">
                  <c:v>Нефт</c:v>
                </c:pt>
                <c:pt idx="4">
                  <c:v>Безен</c:v>
                </c:pt>
                <c:pt idx="5">
                  <c:v>Богат</c:v>
                </c:pt>
                <c:pt idx="6">
                  <c:v>Б-Черн</c:v>
                </c:pt>
                <c:pt idx="7">
                  <c:v>Прив</c:v>
                </c:pt>
                <c:pt idx="8">
                  <c:v>Ставр</c:v>
                </c:pt>
                <c:pt idx="9">
                  <c:v>Похв</c:v>
                </c:pt>
                <c:pt idx="10">
                  <c:v>Волж</c:v>
                </c:pt>
                <c:pt idx="11">
                  <c:v>Кинель</c:v>
                </c:pt>
                <c:pt idx="12">
                  <c:v>Хвор</c:v>
                </c:pt>
                <c:pt idx="13">
                  <c:v>Кр-к</c:v>
                </c:pt>
                <c:pt idx="14">
                  <c:v>К-Черк</c:v>
                </c:pt>
                <c:pt idx="15">
                  <c:v>Кр Яр</c:v>
                </c:pt>
                <c:pt idx="16">
                  <c:v>Борс</c:v>
                </c:pt>
                <c:pt idx="17">
                  <c:v>Кошк</c:v>
                </c:pt>
                <c:pt idx="18">
                  <c:v>Серг</c:v>
                </c:pt>
                <c:pt idx="19">
                  <c:v>Б-Гл</c:v>
                </c:pt>
                <c:pt idx="20">
                  <c:v>Камыш</c:v>
                </c:pt>
                <c:pt idx="21">
                  <c:v>Клявл</c:v>
                </c:pt>
                <c:pt idx="22">
                  <c:v>Пестр</c:v>
                </c:pt>
                <c:pt idx="23">
                  <c:v>Шигоны</c:v>
                </c:pt>
                <c:pt idx="24">
                  <c:v>Исаклы</c:v>
                </c:pt>
              </c:strCache>
            </c:strRef>
          </c:cat>
          <c:val>
            <c:numRef>
              <c:f>Лист1!$D$2:$D$26</c:f>
              <c:numCache>
                <c:formatCode>General</c:formatCode>
                <c:ptCount val="25"/>
                <c:pt idx="0">
                  <c:v>73</c:v>
                </c:pt>
                <c:pt idx="1">
                  <c:v>31</c:v>
                </c:pt>
                <c:pt idx="2">
                  <c:v>100</c:v>
                </c:pt>
                <c:pt idx="3">
                  <c:v>39</c:v>
                </c:pt>
                <c:pt idx="4">
                  <c:v>52</c:v>
                </c:pt>
                <c:pt idx="5">
                  <c:v>107</c:v>
                </c:pt>
                <c:pt idx="6">
                  <c:v>49</c:v>
                </c:pt>
                <c:pt idx="7">
                  <c:v>35</c:v>
                </c:pt>
                <c:pt idx="8">
                  <c:v>40</c:v>
                </c:pt>
                <c:pt idx="9">
                  <c:v>59</c:v>
                </c:pt>
                <c:pt idx="10">
                  <c:v>59</c:v>
                </c:pt>
                <c:pt idx="11">
                  <c:v>59</c:v>
                </c:pt>
                <c:pt idx="12">
                  <c:v>35</c:v>
                </c:pt>
                <c:pt idx="13">
                  <c:v>36</c:v>
                </c:pt>
                <c:pt idx="14">
                  <c:v>54</c:v>
                </c:pt>
                <c:pt idx="15">
                  <c:v>62</c:v>
                </c:pt>
                <c:pt idx="16">
                  <c:v>72</c:v>
                </c:pt>
                <c:pt idx="17">
                  <c:v>76</c:v>
                </c:pt>
                <c:pt idx="18">
                  <c:v>55</c:v>
                </c:pt>
                <c:pt idx="19">
                  <c:v>61</c:v>
                </c:pt>
                <c:pt idx="20">
                  <c:v>82</c:v>
                </c:pt>
                <c:pt idx="21">
                  <c:v>91</c:v>
                </c:pt>
                <c:pt idx="22">
                  <c:v>101</c:v>
                </c:pt>
                <c:pt idx="23">
                  <c:v>69</c:v>
                </c:pt>
                <c:pt idx="24">
                  <c:v>147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29.дек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Лист1!$A$2:$A$26</c:f>
              <c:strCache>
                <c:ptCount val="25"/>
                <c:pt idx="0">
                  <c:v>Челн-Верш</c:v>
                </c:pt>
                <c:pt idx="1">
                  <c:v>Елх</c:v>
                </c:pt>
                <c:pt idx="2">
                  <c:v>Шент</c:v>
                </c:pt>
                <c:pt idx="3">
                  <c:v>Нефт</c:v>
                </c:pt>
                <c:pt idx="4">
                  <c:v>Безен</c:v>
                </c:pt>
                <c:pt idx="5">
                  <c:v>Богат</c:v>
                </c:pt>
                <c:pt idx="6">
                  <c:v>Б-Черн</c:v>
                </c:pt>
                <c:pt idx="7">
                  <c:v>Прив</c:v>
                </c:pt>
                <c:pt idx="8">
                  <c:v>Ставр</c:v>
                </c:pt>
                <c:pt idx="9">
                  <c:v>Похв</c:v>
                </c:pt>
                <c:pt idx="10">
                  <c:v>Волж</c:v>
                </c:pt>
                <c:pt idx="11">
                  <c:v>Кинель</c:v>
                </c:pt>
                <c:pt idx="12">
                  <c:v>Хвор</c:v>
                </c:pt>
                <c:pt idx="13">
                  <c:v>Кр-к</c:v>
                </c:pt>
                <c:pt idx="14">
                  <c:v>К-Черк</c:v>
                </c:pt>
                <c:pt idx="15">
                  <c:v>Кр Яр</c:v>
                </c:pt>
                <c:pt idx="16">
                  <c:v>Борс</c:v>
                </c:pt>
                <c:pt idx="17">
                  <c:v>Кошк</c:v>
                </c:pt>
                <c:pt idx="18">
                  <c:v>Серг</c:v>
                </c:pt>
                <c:pt idx="19">
                  <c:v>Б-Гл</c:v>
                </c:pt>
                <c:pt idx="20">
                  <c:v>Камыш</c:v>
                </c:pt>
                <c:pt idx="21">
                  <c:v>Клявл</c:v>
                </c:pt>
                <c:pt idx="22">
                  <c:v>Пестр</c:v>
                </c:pt>
                <c:pt idx="23">
                  <c:v>Шигоны</c:v>
                </c:pt>
                <c:pt idx="24">
                  <c:v>Исаклы</c:v>
                </c:pt>
              </c:strCache>
            </c:strRef>
          </c:cat>
          <c:val>
            <c:numRef>
              <c:f>Лист1!$E$2:$E$26</c:f>
              <c:numCache>
                <c:formatCode>General</c:formatCode>
                <c:ptCount val="25"/>
                <c:pt idx="0">
                  <c:v>97</c:v>
                </c:pt>
                <c:pt idx="1">
                  <c:v>94</c:v>
                </c:pt>
                <c:pt idx="2">
                  <c:v>209</c:v>
                </c:pt>
                <c:pt idx="3">
                  <c:v>82</c:v>
                </c:pt>
                <c:pt idx="4">
                  <c:v>100</c:v>
                </c:pt>
                <c:pt idx="5">
                  <c:v>169</c:v>
                </c:pt>
                <c:pt idx="6">
                  <c:v>90</c:v>
                </c:pt>
                <c:pt idx="7">
                  <c:v>68</c:v>
                </c:pt>
                <c:pt idx="8">
                  <c:v>71</c:v>
                </c:pt>
                <c:pt idx="9">
                  <c:v>106</c:v>
                </c:pt>
                <c:pt idx="10">
                  <c:v>100</c:v>
                </c:pt>
                <c:pt idx="11">
                  <c:v>84</c:v>
                </c:pt>
                <c:pt idx="12">
                  <c:v>87</c:v>
                </c:pt>
                <c:pt idx="13">
                  <c:v>78</c:v>
                </c:pt>
                <c:pt idx="14">
                  <c:v>107</c:v>
                </c:pt>
                <c:pt idx="15">
                  <c:v>110</c:v>
                </c:pt>
                <c:pt idx="16">
                  <c:v>123</c:v>
                </c:pt>
                <c:pt idx="17">
                  <c:v>128</c:v>
                </c:pt>
                <c:pt idx="18">
                  <c:v>79</c:v>
                </c:pt>
                <c:pt idx="19">
                  <c:v>96</c:v>
                </c:pt>
                <c:pt idx="20">
                  <c:v>105</c:v>
                </c:pt>
                <c:pt idx="21">
                  <c:v>154</c:v>
                </c:pt>
                <c:pt idx="22">
                  <c:v>125</c:v>
                </c:pt>
                <c:pt idx="23">
                  <c:v>99</c:v>
                </c:pt>
                <c:pt idx="24">
                  <c:v>173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71059136"/>
        <c:axId val="271057568"/>
      </c:barChart>
      <c:catAx>
        <c:axId val="2710591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1057568"/>
        <c:crosses val="autoZero"/>
        <c:auto val="1"/>
        <c:lblAlgn val="ctr"/>
        <c:lblOffset val="100"/>
        <c:noMultiLvlLbl val="0"/>
      </c:catAx>
      <c:valAx>
        <c:axId val="2710575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1059136"/>
        <c:crosses val="autoZero"/>
        <c:crossBetween val="between"/>
      </c:valAx>
      <c:spPr>
        <a:noFill/>
        <a:ln>
          <a:solidFill>
            <a:schemeClr val="accent1"/>
          </a:solidFill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7751372302480668E-2"/>
          <c:y val="3.9999184633545556E-2"/>
          <c:w val="0.93824017956185035"/>
          <c:h val="0.887915322737694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15.апр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Лист1!$A$2:$A$11</c:f>
              <c:strCache>
                <c:ptCount val="10"/>
                <c:pt idx="0">
                  <c:v>Сызр ЦРБ</c:v>
                </c:pt>
                <c:pt idx="1">
                  <c:v>ТГП 4</c:v>
                </c:pt>
                <c:pt idx="2">
                  <c:v>Сызр ГП</c:v>
                </c:pt>
                <c:pt idx="3">
                  <c:v>ТГП 1</c:v>
                </c:pt>
                <c:pt idx="4">
                  <c:v>ТГП 2</c:v>
                </c:pt>
                <c:pt idx="5">
                  <c:v>ФМБА Тол</c:v>
                </c:pt>
                <c:pt idx="6">
                  <c:v>Сызр ЦГБ</c:v>
                </c:pt>
                <c:pt idx="7">
                  <c:v>ТГКП 3</c:v>
                </c:pt>
                <c:pt idx="8">
                  <c:v>Сызр ГБ 2</c:v>
                </c:pt>
                <c:pt idx="9">
                  <c:v>Сызр ГБ 3</c:v>
                </c:pt>
              </c:strCache>
            </c:strRef>
          </c:cat>
          <c:val>
            <c:numRef>
              <c:f>Лист1!$B$2:$B$11</c:f>
              <c:numCache>
                <c:formatCode>General</c:formatCode>
                <c:ptCount val="10"/>
                <c:pt idx="0">
                  <c:v>6</c:v>
                </c:pt>
                <c:pt idx="1">
                  <c:v>9</c:v>
                </c:pt>
                <c:pt idx="2">
                  <c:v>15</c:v>
                </c:pt>
                <c:pt idx="3">
                  <c:v>17</c:v>
                </c:pt>
                <c:pt idx="4">
                  <c:v>18</c:v>
                </c:pt>
                <c:pt idx="5">
                  <c:v>21</c:v>
                </c:pt>
                <c:pt idx="6">
                  <c:v>26</c:v>
                </c:pt>
                <c:pt idx="7">
                  <c:v>27</c:v>
                </c:pt>
                <c:pt idx="8">
                  <c:v>31</c:v>
                </c:pt>
                <c:pt idx="9">
                  <c:v>37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24.июн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Лист1!$A$2:$A$11</c:f>
              <c:strCache>
                <c:ptCount val="10"/>
                <c:pt idx="0">
                  <c:v>Сызр ЦРБ</c:v>
                </c:pt>
                <c:pt idx="1">
                  <c:v>ТГП 4</c:v>
                </c:pt>
                <c:pt idx="2">
                  <c:v>Сызр ГП</c:v>
                </c:pt>
                <c:pt idx="3">
                  <c:v>ТГП 1</c:v>
                </c:pt>
                <c:pt idx="4">
                  <c:v>ТГП 2</c:v>
                </c:pt>
                <c:pt idx="5">
                  <c:v>ФМБА Тол</c:v>
                </c:pt>
                <c:pt idx="6">
                  <c:v>Сызр ЦГБ</c:v>
                </c:pt>
                <c:pt idx="7">
                  <c:v>ТГКП 3</c:v>
                </c:pt>
                <c:pt idx="8">
                  <c:v>Сызр ГБ 2</c:v>
                </c:pt>
                <c:pt idx="9">
                  <c:v>Сызр ГБ 3</c:v>
                </c:pt>
              </c:strCache>
            </c:strRef>
          </c:cat>
          <c:val>
            <c:numRef>
              <c:f>Лист1!$C$2:$C$11</c:f>
              <c:numCache>
                <c:formatCode>General</c:formatCode>
                <c:ptCount val="10"/>
                <c:pt idx="0">
                  <c:v>32</c:v>
                </c:pt>
                <c:pt idx="1">
                  <c:v>18</c:v>
                </c:pt>
                <c:pt idx="2">
                  <c:v>19</c:v>
                </c:pt>
                <c:pt idx="3">
                  <c:v>40</c:v>
                </c:pt>
                <c:pt idx="4">
                  <c:v>33</c:v>
                </c:pt>
                <c:pt idx="5">
                  <c:v>33</c:v>
                </c:pt>
                <c:pt idx="6">
                  <c:v>45</c:v>
                </c:pt>
                <c:pt idx="7">
                  <c:v>44</c:v>
                </c:pt>
                <c:pt idx="8">
                  <c:v>55</c:v>
                </c:pt>
                <c:pt idx="9">
                  <c:v>43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25.авг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Лист1!$A$2:$A$11</c:f>
              <c:strCache>
                <c:ptCount val="10"/>
                <c:pt idx="0">
                  <c:v>Сызр ЦРБ</c:v>
                </c:pt>
                <c:pt idx="1">
                  <c:v>ТГП 4</c:v>
                </c:pt>
                <c:pt idx="2">
                  <c:v>Сызр ГП</c:v>
                </c:pt>
                <c:pt idx="3">
                  <c:v>ТГП 1</c:v>
                </c:pt>
                <c:pt idx="4">
                  <c:v>ТГП 2</c:v>
                </c:pt>
                <c:pt idx="5">
                  <c:v>ФМБА Тол</c:v>
                </c:pt>
                <c:pt idx="6">
                  <c:v>Сызр ЦГБ</c:v>
                </c:pt>
                <c:pt idx="7">
                  <c:v>ТГКП 3</c:v>
                </c:pt>
                <c:pt idx="8">
                  <c:v>Сызр ГБ 2</c:v>
                </c:pt>
                <c:pt idx="9">
                  <c:v>Сызр ГБ 3</c:v>
                </c:pt>
              </c:strCache>
            </c:strRef>
          </c:cat>
          <c:val>
            <c:numRef>
              <c:f>Лист1!$D$2:$D$11</c:f>
              <c:numCache>
                <c:formatCode>General</c:formatCode>
                <c:ptCount val="10"/>
                <c:pt idx="0">
                  <c:v>48</c:v>
                </c:pt>
                <c:pt idx="1">
                  <c:v>30</c:v>
                </c:pt>
                <c:pt idx="2">
                  <c:v>30</c:v>
                </c:pt>
                <c:pt idx="3">
                  <c:v>61</c:v>
                </c:pt>
                <c:pt idx="4">
                  <c:v>51</c:v>
                </c:pt>
                <c:pt idx="5">
                  <c:v>42</c:v>
                </c:pt>
                <c:pt idx="6">
                  <c:v>67</c:v>
                </c:pt>
                <c:pt idx="7">
                  <c:v>57</c:v>
                </c:pt>
                <c:pt idx="8">
                  <c:v>75</c:v>
                </c:pt>
                <c:pt idx="9">
                  <c:v>110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29.дек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Лист1!$A$2:$A$11</c:f>
              <c:strCache>
                <c:ptCount val="10"/>
                <c:pt idx="0">
                  <c:v>Сызр ЦРБ</c:v>
                </c:pt>
                <c:pt idx="1">
                  <c:v>ТГП 4</c:v>
                </c:pt>
                <c:pt idx="2">
                  <c:v>Сызр ГП</c:v>
                </c:pt>
                <c:pt idx="3">
                  <c:v>ТГП 1</c:v>
                </c:pt>
                <c:pt idx="4">
                  <c:v>ТГП 2</c:v>
                </c:pt>
                <c:pt idx="5">
                  <c:v>ФМБА Тол</c:v>
                </c:pt>
                <c:pt idx="6">
                  <c:v>Сызр ЦГБ</c:v>
                </c:pt>
                <c:pt idx="7">
                  <c:v>ТГКП 3</c:v>
                </c:pt>
                <c:pt idx="8">
                  <c:v>Сызр ГБ 2</c:v>
                </c:pt>
                <c:pt idx="9">
                  <c:v>Сызр ГБ 3</c:v>
                </c:pt>
              </c:strCache>
            </c:strRef>
          </c:cat>
          <c:val>
            <c:numRef>
              <c:f>Лист1!$E$2:$E$11</c:f>
              <c:numCache>
                <c:formatCode>General</c:formatCode>
                <c:ptCount val="10"/>
                <c:pt idx="0">
                  <c:v>72</c:v>
                </c:pt>
                <c:pt idx="1">
                  <c:v>57</c:v>
                </c:pt>
                <c:pt idx="2">
                  <c:v>40</c:v>
                </c:pt>
                <c:pt idx="3">
                  <c:v>77</c:v>
                </c:pt>
                <c:pt idx="4">
                  <c:v>89</c:v>
                </c:pt>
                <c:pt idx="5">
                  <c:v>64</c:v>
                </c:pt>
                <c:pt idx="6">
                  <c:v>81</c:v>
                </c:pt>
                <c:pt idx="7">
                  <c:v>91</c:v>
                </c:pt>
                <c:pt idx="8">
                  <c:v>138</c:v>
                </c:pt>
                <c:pt idx="9">
                  <c:v>143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71058352"/>
        <c:axId val="271059528"/>
      </c:barChart>
      <c:catAx>
        <c:axId val="271058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1059528"/>
        <c:crosses val="autoZero"/>
        <c:auto val="1"/>
        <c:lblAlgn val="ctr"/>
        <c:lblOffset val="100"/>
        <c:noMultiLvlLbl val="0"/>
      </c:catAx>
      <c:valAx>
        <c:axId val="2710595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1058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solidFill>
        <a:schemeClr val="accent1"/>
      </a:solidFill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15.апр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18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Лист1!$A$2:$A$10</c:f>
              <c:strCache>
                <c:ptCount val="9"/>
                <c:pt idx="0">
                  <c:v>Н-Куйб-к</c:v>
                </c:pt>
                <c:pt idx="1">
                  <c:v>Самара</c:v>
                </c:pt>
                <c:pt idx="2">
                  <c:v>Отрадный</c:v>
                </c:pt>
                <c:pt idx="3">
                  <c:v>Тольятти</c:v>
                </c:pt>
                <c:pt idx="4">
                  <c:v>Жигулёвск</c:v>
                </c:pt>
                <c:pt idx="5">
                  <c:v>Сызрань </c:v>
                </c:pt>
                <c:pt idx="6">
                  <c:v>Чапаевск</c:v>
                </c:pt>
                <c:pt idx="7">
                  <c:v>Октябрьск</c:v>
                </c:pt>
                <c:pt idx="8">
                  <c:v>Село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16</c:v>
                </c:pt>
                <c:pt idx="1">
                  <c:v>19</c:v>
                </c:pt>
                <c:pt idx="2">
                  <c:v>18</c:v>
                </c:pt>
                <c:pt idx="3">
                  <c:v>21</c:v>
                </c:pt>
                <c:pt idx="4">
                  <c:v>21</c:v>
                </c:pt>
                <c:pt idx="5">
                  <c:v>20</c:v>
                </c:pt>
                <c:pt idx="6">
                  <c:v>25</c:v>
                </c:pt>
                <c:pt idx="7">
                  <c:v>38</c:v>
                </c:pt>
                <c:pt idx="8">
                  <c:v>19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24.июн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Лист1!$A$2:$A$10</c:f>
              <c:strCache>
                <c:ptCount val="9"/>
                <c:pt idx="0">
                  <c:v>Н-Куйб-к</c:v>
                </c:pt>
                <c:pt idx="1">
                  <c:v>Самара</c:v>
                </c:pt>
                <c:pt idx="2">
                  <c:v>Отрадный</c:v>
                </c:pt>
                <c:pt idx="3">
                  <c:v>Тольятти</c:v>
                </c:pt>
                <c:pt idx="4">
                  <c:v>Жигулёвск</c:v>
                </c:pt>
                <c:pt idx="5">
                  <c:v>Сызрань </c:v>
                </c:pt>
                <c:pt idx="6">
                  <c:v>Чапаевск</c:v>
                </c:pt>
                <c:pt idx="7">
                  <c:v>Октябрьск</c:v>
                </c:pt>
                <c:pt idx="8">
                  <c:v>Село</c:v>
                </c:pt>
              </c:strCache>
            </c:strRef>
          </c:cat>
          <c:val>
            <c:numRef>
              <c:f>Лист1!$C$2:$C$10</c:f>
              <c:numCache>
                <c:formatCode>General</c:formatCode>
                <c:ptCount val="9"/>
                <c:pt idx="0">
                  <c:v>24</c:v>
                </c:pt>
                <c:pt idx="1">
                  <c:v>36</c:v>
                </c:pt>
                <c:pt idx="2">
                  <c:v>37</c:v>
                </c:pt>
                <c:pt idx="3">
                  <c:v>36</c:v>
                </c:pt>
                <c:pt idx="4">
                  <c:v>36</c:v>
                </c:pt>
                <c:pt idx="5">
                  <c:v>34</c:v>
                </c:pt>
                <c:pt idx="6">
                  <c:v>43</c:v>
                </c:pt>
                <c:pt idx="7">
                  <c:v>63</c:v>
                </c:pt>
                <c:pt idx="8">
                  <c:v>38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25.авг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Лист1!$A$2:$A$10</c:f>
              <c:strCache>
                <c:ptCount val="9"/>
                <c:pt idx="0">
                  <c:v>Н-Куйб-к</c:v>
                </c:pt>
                <c:pt idx="1">
                  <c:v>Самара</c:v>
                </c:pt>
                <c:pt idx="2">
                  <c:v>Отрадный</c:v>
                </c:pt>
                <c:pt idx="3">
                  <c:v>Тольятти</c:v>
                </c:pt>
                <c:pt idx="4">
                  <c:v>Жигулёвск</c:v>
                </c:pt>
                <c:pt idx="5">
                  <c:v>Сызрань </c:v>
                </c:pt>
                <c:pt idx="6">
                  <c:v>Чапаевск</c:v>
                </c:pt>
                <c:pt idx="7">
                  <c:v>Октябрьск</c:v>
                </c:pt>
                <c:pt idx="8">
                  <c:v>Село</c:v>
                </c:pt>
              </c:strCache>
            </c:strRef>
          </c:cat>
          <c:val>
            <c:numRef>
              <c:f>Лист1!$D$2:$D$10</c:f>
              <c:numCache>
                <c:formatCode>General</c:formatCode>
                <c:ptCount val="9"/>
                <c:pt idx="0">
                  <c:v>33</c:v>
                </c:pt>
                <c:pt idx="1">
                  <c:v>52</c:v>
                </c:pt>
                <c:pt idx="2">
                  <c:v>52</c:v>
                </c:pt>
                <c:pt idx="3">
                  <c:v>50</c:v>
                </c:pt>
                <c:pt idx="4">
                  <c:v>50</c:v>
                </c:pt>
                <c:pt idx="5">
                  <c:v>55</c:v>
                </c:pt>
                <c:pt idx="6">
                  <c:v>59</c:v>
                </c:pt>
                <c:pt idx="7">
                  <c:v>83</c:v>
                </c:pt>
                <c:pt idx="8">
                  <c:v>60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29.дек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Лист1!$A$2:$A$10</c:f>
              <c:strCache>
                <c:ptCount val="9"/>
                <c:pt idx="0">
                  <c:v>Н-Куйб-к</c:v>
                </c:pt>
                <c:pt idx="1">
                  <c:v>Самара</c:v>
                </c:pt>
                <c:pt idx="2">
                  <c:v>Отрадный</c:v>
                </c:pt>
                <c:pt idx="3">
                  <c:v>Тольятти</c:v>
                </c:pt>
                <c:pt idx="4">
                  <c:v>Жигулёвск</c:v>
                </c:pt>
                <c:pt idx="5">
                  <c:v>Сызрань </c:v>
                </c:pt>
                <c:pt idx="6">
                  <c:v>Чапаевск</c:v>
                </c:pt>
                <c:pt idx="7">
                  <c:v>Октябрьск</c:v>
                </c:pt>
                <c:pt idx="8">
                  <c:v>Село</c:v>
                </c:pt>
              </c:strCache>
            </c:strRef>
          </c:cat>
          <c:val>
            <c:numRef>
              <c:f>Лист1!$E$2:$E$10</c:f>
              <c:numCache>
                <c:formatCode>General</c:formatCode>
                <c:ptCount val="9"/>
                <c:pt idx="0">
                  <c:v>60</c:v>
                </c:pt>
                <c:pt idx="1">
                  <c:v>90</c:v>
                </c:pt>
                <c:pt idx="2">
                  <c:v>93</c:v>
                </c:pt>
                <c:pt idx="3">
                  <c:v>82</c:v>
                </c:pt>
                <c:pt idx="4">
                  <c:v>75</c:v>
                </c:pt>
                <c:pt idx="5">
                  <c:v>76</c:v>
                </c:pt>
                <c:pt idx="6">
                  <c:v>93</c:v>
                </c:pt>
                <c:pt idx="7">
                  <c:v>122</c:v>
                </c:pt>
                <c:pt idx="8">
                  <c:v>100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271061880"/>
        <c:axId val="267614024"/>
      </c:barChart>
      <c:catAx>
        <c:axId val="2710618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7030A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67614024"/>
        <c:crosses val="autoZero"/>
        <c:auto val="1"/>
        <c:lblAlgn val="ctr"/>
        <c:lblOffset val="100"/>
        <c:noMultiLvlLbl val="0"/>
      </c:catAx>
      <c:valAx>
        <c:axId val="267614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710618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>
      <cs:styleClr val="auto"/>
    </cs:fillRef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2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  <a:alpha val="54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  <a:alpha val="51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74E402-4C7E-4A05-84A3-9B5F50E97B84}" type="doc">
      <dgm:prSet loTypeId="urn:microsoft.com/office/officeart/2005/8/layout/radial4" loCatId="relationship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CDDB20FF-49A8-4281-8BC3-754D2CC9D5AE}">
      <dgm:prSet phldrT="[Текст]"/>
      <dgm:spPr/>
      <dgm:t>
        <a:bodyPr/>
        <a:lstStyle/>
        <a:p>
          <a:r>
            <a:rPr lang="ru-RU" dirty="0" smtClean="0"/>
            <a:t>Качество </a:t>
          </a:r>
        </a:p>
        <a:p>
          <a:r>
            <a:rPr lang="ru-RU" dirty="0" smtClean="0"/>
            <a:t>ПБТ</a:t>
          </a:r>
          <a:endParaRPr lang="ru-RU" dirty="0"/>
        </a:p>
      </dgm:t>
    </dgm:pt>
    <dgm:pt modelId="{40AAC05A-F7A9-418F-9608-1C18777386A2}" type="parTrans" cxnId="{0AB0DD75-F4AB-4C44-9C07-896052B4B2D4}">
      <dgm:prSet/>
      <dgm:spPr/>
      <dgm:t>
        <a:bodyPr/>
        <a:lstStyle/>
        <a:p>
          <a:endParaRPr lang="ru-RU"/>
        </a:p>
      </dgm:t>
    </dgm:pt>
    <dgm:pt modelId="{A6F940C7-E323-40EB-8BA5-D756F5FD8AD4}" type="sibTrans" cxnId="{0AB0DD75-F4AB-4C44-9C07-896052B4B2D4}">
      <dgm:prSet/>
      <dgm:spPr/>
      <dgm:t>
        <a:bodyPr/>
        <a:lstStyle/>
        <a:p>
          <a:endParaRPr lang="ru-RU"/>
        </a:p>
      </dgm:t>
    </dgm:pt>
    <dgm:pt modelId="{E8C57D4D-304C-42CF-89A9-7C3407576EAD}">
      <dgm:prSet phldrT="[Текст]" custT="1"/>
      <dgm:spPr/>
      <dgm:t>
        <a:bodyPr/>
        <a:lstStyle/>
        <a:p>
          <a:r>
            <a:rPr lang="ru-RU" sz="2000" dirty="0" smtClean="0"/>
            <a:t>Заявка</a:t>
          </a:r>
        </a:p>
        <a:p>
          <a:r>
            <a:rPr lang="ru-RU" sz="2000" dirty="0" smtClean="0"/>
            <a:t>НС+ПВ</a:t>
          </a:r>
          <a:endParaRPr lang="ru-RU" sz="2000" dirty="0"/>
        </a:p>
      </dgm:t>
    </dgm:pt>
    <dgm:pt modelId="{210437B9-E4B5-4301-80F0-FEEFDB9F51B2}" type="parTrans" cxnId="{40EE680B-C4AF-40EB-A2B6-42C42D2D7CBA}">
      <dgm:prSet/>
      <dgm:spPr/>
      <dgm:t>
        <a:bodyPr/>
        <a:lstStyle/>
        <a:p>
          <a:endParaRPr lang="ru-RU"/>
        </a:p>
      </dgm:t>
    </dgm:pt>
    <dgm:pt modelId="{3D3AD3BD-6700-42D6-9A9E-35F658BBBE54}" type="sibTrans" cxnId="{40EE680B-C4AF-40EB-A2B6-42C42D2D7CBA}">
      <dgm:prSet/>
      <dgm:spPr/>
      <dgm:t>
        <a:bodyPr/>
        <a:lstStyle/>
        <a:p>
          <a:endParaRPr lang="ru-RU"/>
        </a:p>
      </dgm:t>
    </dgm:pt>
    <dgm:pt modelId="{32596430-88EE-4258-8DBB-ECABCD0ECD56}">
      <dgm:prSet phldrT="[Текст]" custT="1"/>
      <dgm:spPr/>
      <dgm:t>
        <a:bodyPr/>
        <a:lstStyle/>
        <a:p>
          <a:r>
            <a:rPr lang="ru-RU" sz="2000" dirty="0" smtClean="0"/>
            <a:t>Мониторинг и контроль </a:t>
          </a:r>
        </a:p>
        <a:p>
          <a:r>
            <a:rPr lang="ru-RU" sz="1800" dirty="0" smtClean="0"/>
            <a:t>(внутренний и внешний)</a:t>
          </a:r>
          <a:endParaRPr lang="ru-RU" sz="1800" dirty="0"/>
        </a:p>
      </dgm:t>
    </dgm:pt>
    <dgm:pt modelId="{8473FAD4-D4D6-4CF3-AC83-E33A03B9CEBD}" type="parTrans" cxnId="{7401D273-3501-41DB-8B92-93A97DE5BA22}">
      <dgm:prSet/>
      <dgm:spPr/>
      <dgm:t>
        <a:bodyPr/>
        <a:lstStyle/>
        <a:p>
          <a:endParaRPr lang="ru-RU"/>
        </a:p>
      </dgm:t>
    </dgm:pt>
    <dgm:pt modelId="{BE7EAC64-CCD2-4B8F-B61F-29FCB0987BBA}" type="sibTrans" cxnId="{7401D273-3501-41DB-8B92-93A97DE5BA22}">
      <dgm:prSet/>
      <dgm:spPr/>
      <dgm:t>
        <a:bodyPr/>
        <a:lstStyle/>
        <a:p>
          <a:endParaRPr lang="ru-RU"/>
        </a:p>
      </dgm:t>
    </dgm:pt>
    <dgm:pt modelId="{A8E205CE-0CB8-47E0-82B1-29271B51A4DB}">
      <dgm:prSet custT="1"/>
      <dgm:spPr/>
      <dgm:t>
        <a:bodyPr/>
        <a:lstStyle/>
        <a:p>
          <a:r>
            <a:rPr lang="ru-RU" sz="2000" dirty="0" smtClean="0">
              <a:solidFill>
                <a:schemeClr val="bg1"/>
              </a:solidFill>
            </a:rPr>
            <a:t>Закупка и наличие</a:t>
          </a:r>
        </a:p>
        <a:p>
          <a:r>
            <a:rPr lang="ru-RU" sz="2000" dirty="0" smtClean="0">
              <a:solidFill>
                <a:schemeClr val="bg1"/>
              </a:solidFill>
            </a:rPr>
            <a:t>НС+ПВ</a:t>
          </a:r>
        </a:p>
      </dgm:t>
    </dgm:pt>
    <dgm:pt modelId="{F03D3AF5-070C-4AFF-B514-99EB867E0EFC}" type="parTrans" cxnId="{91E1CD38-0CD8-43AC-A72C-3E0230151A4A}">
      <dgm:prSet/>
      <dgm:spPr/>
      <dgm:t>
        <a:bodyPr/>
        <a:lstStyle/>
        <a:p>
          <a:endParaRPr lang="ru-RU"/>
        </a:p>
      </dgm:t>
    </dgm:pt>
    <dgm:pt modelId="{33F30449-17CF-44FC-A682-F509CACB143B}" type="sibTrans" cxnId="{91E1CD38-0CD8-43AC-A72C-3E0230151A4A}">
      <dgm:prSet/>
      <dgm:spPr/>
      <dgm:t>
        <a:bodyPr/>
        <a:lstStyle/>
        <a:p>
          <a:endParaRPr lang="ru-RU"/>
        </a:p>
      </dgm:t>
    </dgm:pt>
    <dgm:pt modelId="{5844CCDF-B48A-4999-8D9F-D895EE4BDE14}">
      <dgm:prSet custT="1"/>
      <dgm:spPr/>
      <dgm:t>
        <a:bodyPr/>
        <a:lstStyle/>
        <a:p>
          <a:r>
            <a:rPr lang="ru-RU" sz="2400" dirty="0" smtClean="0">
              <a:solidFill>
                <a:schemeClr val="bg1"/>
              </a:solidFill>
            </a:rPr>
            <a:t>Знания и мотивация</a:t>
          </a:r>
        </a:p>
        <a:p>
          <a:r>
            <a:rPr lang="ru-RU" sz="2400" dirty="0" smtClean="0">
              <a:solidFill>
                <a:schemeClr val="bg1"/>
              </a:solidFill>
            </a:rPr>
            <a:t>врача </a:t>
          </a:r>
          <a:endParaRPr lang="ru-RU" sz="2400" dirty="0">
            <a:solidFill>
              <a:schemeClr val="bg1"/>
            </a:solidFill>
          </a:endParaRPr>
        </a:p>
      </dgm:t>
    </dgm:pt>
    <dgm:pt modelId="{94F9EE3E-8E86-429C-AD08-165DF20C7405}" type="sibTrans" cxnId="{0C2B8D0F-093C-46BE-B86F-408B446BEC06}">
      <dgm:prSet/>
      <dgm:spPr/>
      <dgm:t>
        <a:bodyPr/>
        <a:lstStyle/>
        <a:p>
          <a:endParaRPr lang="ru-RU"/>
        </a:p>
      </dgm:t>
    </dgm:pt>
    <dgm:pt modelId="{EA2A0F54-02FE-43B4-8AE2-78D26373045D}" type="parTrans" cxnId="{0C2B8D0F-093C-46BE-B86F-408B446BEC06}">
      <dgm:prSet/>
      <dgm:spPr/>
      <dgm:t>
        <a:bodyPr/>
        <a:lstStyle/>
        <a:p>
          <a:endParaRPr lang="ru-RU"/>
        </a:p>
      </dgm:t>
    </dgm:pt>
    <dgm:pt modelId="{FA05E1CC-4C32-4891-A34F-8ECA010580C3}">
      <dgm:prSet phldrT="[Текст]" custT="1"/>
      <dgm:spPr/>
      <dgm:t>
        <a:bodyPr/>
        <a:lstStyle/>
        <a:p>
          <a:r>
            <a:rPr lang="ru-RU" sz="2000" dirty="0" smtClean="0"/>
            <a:t>Опиоидофобия пациентов и медиков</a:t>
          </a:r>
          <a:endParaRPr lang="ru-RU" sz="4200" dirty="0" smtClean="0"/>
        </a:p>
      </dgm:t>
    </dgm:pt>
    <dgm:pt modelId="{0B0A7150-62AA-43A1-BEA9-1DF5B2622EC3}" type="parTrans" cxnId="{94F57DCF-CC49-4A25-AC9A-DC7CD6A235D3}">
      <dgm:prSet/>
      <dgm:spPr/>
      <dgm:t>
        <a:bodyPr/>
        <a:lstStyle/>
        <a:p>
          <a:endParaRPr lang="ru-RU"/>
        </a:p>
      </dgm:t>
    </dgm:pt>
    <dgm:pt modelId="{297BB9E1-6178-47EC-92C7-8D1116829D93}" type="sibTrans" cxnId="{94F57DCF-CC49-4A25-AC9A-DC7CD6A235D3}">
      <dgm:prSet/>
      <dgm:spPr/>
      <dgm:t>
        <a:bodyPr/>
        <a:lstStyle/>
        <a:p>
          <a:endParaRPr lang="ru-RU"/>
        </a:p>
      </dgm:t>
    </dgm:pt>
    <dgm:pt modelId="{0DA045E2-2675-4955-A0FC-34CB6C03829B}">
      <dgm:prSet phldrT="[Текст]" custT="1"/>
      <dgm:spPr/>
      <dgm:t>
        <a:bodyPr/>
        <a:lstStyle/>
        <a:p>
          <a:endParaRPr lang="ru-RU" dirty="0"/>
        </a:p>
      </dgm:t>
    </dgm:pt>
    <dgm:pt modelId="{162F378F-7216-4CC0-87E3-B0BC5164C1E7}" type="parTrans" cxnId="{A062B406-2BC3-4AB8-9971-E5D2E8E2F182}">
      <dgm:prSet/>
      <dgm:spPr/>
      <dgm:t>
        <a:bodyPr/>
        <a:lstStyle/>
        <a:p>
          <a:endParaRPr lang="ru-RU"/>
        </a:p>
      </dgm:t>
    </dgm:pt>
    <dgm:pt modelId="{23876AD5-FA1C-4311-B82B-7D42405C909A}" type="sibTrans" cxnId="{A062B406-2BC3-4AB8-9971-E5D2E8E2F182}">
      <dgm:prSet/>
      <dgm:spPr/>
      <dgm:t>
        <a:bodyPr/>
        <a:lstStyle/>
        <a:p>
          <a:endParaRPr lang="ru-RU"/>
        </a:p>
      </dgm:t>
    </dgm:pt>
    <dgm:pt modelId="{3EC2E4BF-4C87-4034-9B5E-492225C6ABAC}">
      <dgm:prSet custT="1"/>
      <dgm:spPr/>
      <dgm:t>
        <a:bodyPr/>
        <a:lstStyle/>
        <a:p>
          <a:r>
            <a:rPr lang="ru-RU" sz="2000" dirty="0" smtClean="0">
              <a:solidFill>
                <a:schemeClr val="bg1"/>
              </a:solidFill>
            </a:rPr>
            <a:t>Закупка</a:t>
          </a:r>
          <a:r>
            <a:rPr lang="ru-RU" sz="2000" baseline="0" dirty="0" smtClean="0">
              <a:solidFill>
                <a:schemeClr val="bg1"/>
              </a:solidFill>
            </a:rPr>
            <a:t> и наличие вспомогательных препаратов</a:t>
          </a:r>
          <a:endParaRPr lang="ru-RU" sz="2000" dirty="0">
            <a:solidFill>
              <a:schemeClr val="bg1"/>
            </a:solidFill>
          </a:endParaRPr>
        </a:p>
      </dgm:t>
    </dgm:pt>
    <dgm:pt modelId="{E1581E36-9C26-4032-90D3-F23C96767F00}" type="sibTrans" cxnId="{930743C4-8FC2-4A1E-8AF9-3E764C541985}">
      <dgm:prSet/>
      <dgm:spPr/>
      <dgm:t>
        <a:bodyPr/>
        <a:lstStyle/>
        <a:p>
          <a:endParaRPr lang="ru-RU"/>
        </a:p>
      </dgm:t>
    </dgm:pt>
    <dgm:pt modelId="{12C8C0C3-A63D-4A04-8CB6-D0C400469FFE}" type="parTrans" cxnId="{930743C4-8FC2-4A1E-8AF9-3E764C541985}">
      <dgm:prSet/>
      <dgm:spPr/>
      <dgm:t>
        <a:bodyPr/>
        <a:lstStyle/>
        <a:p>
          <a:endParaRPr lang="ru-RU"/>
        </a:p>
      </dgm:t>
    </dgm:pt>
    <dgm:pt modelId="{006ED60B-DF3E-4D91-8BB7-0A7EE3D74533}">
      <dgm:prSet phldrT="[Текст]" custT="1"/>
      <dgm:spPr/>
      <dgm:t>
        <a:bodyPr/>
        <a:lstStyle/>
        <a:p>
          <a:endParaRPr lang="ru-RU" sz="4200" dirty="0" smtClean="0"/>
        </a:p>
      </dgm:t>
    </dgm:pt>
    <dgm:pt modelId="{000BB697-EBAC-40D4-B224-7E937CE5FAB9}" type="parTrans" cxnId="{709DCBFC-2207-449B-99FA-7F9E39DB93B0}">
      <dgm:prSet/>
      <dgm:spPr/>
      <dgm:t>
        <a:bodyPr/>
        <a:lstStyle/>
        <a:p>
          <a:endParaRPr lang="ru-RU"/>
        </a:p>
      </dgm:t>
    </dgm:pt>
    <dgm:pt modelId="{62021715-7AB7-4CAB-9811-801AF5B4195B}" type="sibTrans" cxnId="{709DCBFC-2207-449B-99FA-7F9E39DB93B0}">
      <dgm:prSet/>
      <dgm:spPr/>
      <dgm:t>
        <a:bodyPr/>
        <a:lstStyle/>
        <a:p>
          <a:endParaRPr lang="ru-RU"/>
        </a:p>
      </dgm:t>
    </dgm:pt>
    <dgm:pt modelId="{0280FD7E-11EB-4AA1-9727-D39698234D1D}">
      <dgm:prSet phldrT="[Текст]" custT="1"/>
      <dgm:spPr/>
      <dgm:t>
        <a:bodyPr/>
        <a:lstStyle/>
        <a:p>
          <a:r>
            <a:rPr lang="ru-RU" sz="1800" dirty="0" smtClean="0"/>
            <a:t>Организация процесса</a:t>
          </a:r>
        </a:p>
        <a:p>
          <a:r>
            <a:rPr lang="ru-RU" sz="1800" dirty="0" smtClean="0"/>
            <a:t>(комиссия, рецепты, аптека)</a:t>
          </a:r>
          <a:endParaRPr lang="ru-RU" dirty="0"/>
        </a:p>
      </dgm:t>
    </dgm:pt>
    <dgm:pt modelId="{4E8C2C79-C933-44FC-B476-47B5B0A19900}" type="parTrans" cxnId="{210B9DBA-FDDD-49B4-8BBB-14DED4CBA64E}">
      <dgm:prSet/>
      <dgm:spPr/>
      <dgm:t>
        <a:bodyPr/>
        <a:lstStyle/>
        <a:p>
          <a:endParaRPr lang="ru-RU"/>
        </a:p>
      </dgm:t>
    </dgm:pt>
    <dgm:pt modelId="{069090D0-2C0A-4362-9067-BA6142D81400}" type="sibTrans" cxnId="{210B9DBA-FDDD-49B4-8BBB-14DED4CBA64E}">
      <dgm:prSet/>
      <dgm:spPr/>
      <dgm:t>
        <a:bodyPr/>
        <a:lstStyle/>
        <a:p>
          <a:endParaRPr lang="ru-RU"/>
        </a:p>
      </dgm:t>
    </dgm:pt>
    <dgm:pt modelId="{C3F722A0-037E-4893-8A82-8499C0174023}" type="pres">
      <dgm:prSet presAssocID="{9874E402-4C7E-4A05-84A3-9B5F50E97B8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CD62C40-922E-49E2-8A49-B46666B8A38A}" type="pres">
      <dgm:prSet presAssocID="{CDDB20FF-49A8-4281-8BC3-754D2CC9D5AE}" presName="centerShape" presStyleLbl="node0" presStyleIdx="0" presStyleCnt="1" custLinFactNeighborX="-224" custLinFactNeighborY="-1234"/>
      <dgm:spPr/>
      <dgm:t>
        <a:bodyPr/>
        <a:lstStyle/>
        <a:p>
          <a:endParaRPr lang="ru-RU"/>
        </a:p>
      </dgm:t>
    </dgm:pt>
    <dgm:pt modelId="{37BAE5F4-F4EC-44BE-AE4C-4CD88199C681}" type="pres">
      <dgm:prSet presAssocID="{210437B9-E4B5-4301-80F0-FEEFDB9F51B2}" presName="parTrans" presStyleLbl="bgSibTrans2D1" presStyleIdx="0" presStyleCnt="7"/>
      <dgm:spPr/>
      <dgm:t>
        <a:bodyPr/>
        <a:lstStyle/>
        <a:p>
          <a:endParaRPr lang="ru-RU"/>
        </a:p>
      </dgm:t>
    </dgm:pt>
    <dgm:pt modelId="{06CE96AE-1FB9-4AF7-A8C2-47E681DD06F6}" type="pres">
      <dgm:prSet presAssocID="{E8C57D4D-304C-42CF-89A9-7C3407576EAD}" presName="node" presStyleLbl="node1" presStyleIdx="0" presStyleCnt="7" custScaleX="119990" custRadScaleRad="99231" custRadScaleInc="-9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B8994F-AA3C-4285-A249-E892DF472FFE}" type="pres">
      <dgm:prSet presAssocID="{8473FAD4-D4D6-4CF3-AC83-E33A03B9CEBD}" presName="parTrans" presStyleLbl="bgSibTrans2D1" presStyleIdx="1" presStyleCnt="7"/>
      <dgm:spPr/>
      <dgm:t>
        <a:bodyPr/>
        <a:lstStyle/>
        <a:p>
          <a:endParaRPr lang="ru-RU"/>
        </a:p>
      </dgm:t>
    </dgm:pt>
    <dgm:pt modelId="{1D3BED90-3931-4C94-A2A3-5183A0632775}" type="pres">
      <dgm:prSet presAssocID="{32596430-88EE-4258-8DBB-ECABCD0ECD56}" presName="node" presStyleLbl="node1" presStyleIdx="1" presStyleCnt="7" custScaleX="138738" custRadScaleRad="100472" custRadScaleInc="-11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2CB8E7-348A-4263-94C7-DFF5825A5DAB}" type="pres">
      <dgm:prSet presAssocID="{4E8C2C79-C933-44FC-B476-47B5B0A19900}" presName="parTrans" presStyleLbl="bgSibTrans2D1" presStyleIdx="2" presStyleCnt="7"/>
      <dgm:spPr/>
      <dgm:t>
        <a:bodyPr/>
        <a:lstStyle/>
        <a:p>
          <a:endParaRPr lang="ru-RU"/>
        </a:p>
      </dgm:t>
    </dgm:pt>
    <dgm:pt modelId="{62AFDF33-9B6C-4865-BEDB-F9B24DE42C79}" type="pres">
      <dgm:prSet presAssocID="{0280FD7E-11EB-4AA1-9727-D39698234D1D}" presName="node" presStyleLbl="node1" presStyleIdx="2" presStyleCnt="7" custScaleX="117698" custRadScaleRad="101705" custRadScaleInc="-74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3DB4B8-FC36-409A-8F19-7F81A07335A8}" type="pres">
      <dgm:prSet presAssocID="{EA2A0F54-02FE-43B4-8AE2-78D26373045D}" presName="parTrans" presStyleLbl="bgSibTrans2D1" presStyleIdx="3" presStyleCnt="7"/>
      <dgm:spPr/>
      <dgm:t>
        <a:bodyPr/>
        <a:lstStyle/>
        <a:p>
          <a:endParaRPr lang="ru-RU"/>
        </a:p>
      </dgm:t>
    </dgm:pt>
    <dgm:pt modelId="{CEC4A9B7-1B4E-48AC-9368-EDEA94B8731C}" type="pres">
      <dgm:prSet presAssocID="{5844CCDF-B48A-4999-8D9F-D895EE4BDE14}" presName="node" presStyleLbl="node1" presStyleIdx="3" presStyleCnt="7" custScaleX="137522" custScaleY="92466" custRadScaleRad="102343" custRadScaleInc="-67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6429B2-7047-48C5-99EC-F3B83B57596D}" type="pres">
      <dgm:prSet presAssocID="{F03D3AF5-070C-4AFF-B514-99EB867E0EFC}" presName="parTrans" presStyleLbl="bgSibTrans2D1" presStyleIdx="4" presStyleCnt="7"/>
      <dgm:spPr/>
      <dgm:t>
        <a:bodyPr/>
        <a:lstStyle/>
        <a:p>
          <a:endParaRPr lang="ru-RU"/>
        </a:p>
      </dgm:t>
    </dgm:pt>
    <dgm:pt modelId="{705C1300-DE2F-446F-A454-1797828C3458}" type="pres">
      <dgm:prSet presAssocID="{A8E205CE-0CB8-47E0-82B1-29271B51A4DB}" presName="node" presStyleLbl="node1" presStyleIdx="4" presStyleCnt="7" custScaleX="128236" custRadScaleRad="96274" custRadScaleInc="10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A91DED-A777-468B-8D2E-2D4084EB6D38}" type="pres">
      <dgm:prSet presAssocID="{12C8C0C3-A63D-4A04-8CB6-D0C400469FFE}" presName="parTrans" presStyleLbl="bgSibTrans2D1" presStyleIdx="5" presStyleCnt="7"/>
      <dgm:spPr/>
      <dgm:t>
        <a:bodyPr/>
        <a:lstStyle/>
        <a:p>
          <a:endParaRPr lang="ru-RU"/>
        </a:p>
      </dgm:t>
    </dgm:pt>
    <dgm:pt modelId="{429A86EE-327E-472A-AC87-E9A193A1CF57}" type="pres">
      <dgm:prSet presAssocID="{3EC2E4BF-4C87-4034-9B5E-492225C6ABAC}" presName="node" presStyleLbl="node1" presStyleIdx="5" presStyleCnt="7" custScaleX="141308" custRadScaleRad="115036" custRadScaleInc="264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6BEE92-7E5F-4167-A430-AF9CDE7CFBAE}" type="pres">
      <dgm:prSet presAssocID="{0B0A7150-62AA-43A1-BEA9-1DF5B2622EC3}" presName="parTrans" presStyleLbl="bgSibTrans2D1" presStyleIdx="6" presStyleCnt="7"/>
      <dgm:spPr/>
      <dgm:t>
        <a:bodyPr/>
        <a:lstStyle/>
        <a:p>
          <a:endParaRPr lang="ru-RU"/>
        </a:p>
      </dgm:t>
    </dgm:pt>
    <dgm:pt modelId="{0DFDCB1A-836C-4AD0-816C-2CE17AC6C146}" type="pres">
      <dgm:prSet presAssocID="{FA05E1CC-4C32-4891-A34F-8ECA010580C3}" presName="node" presStyleLbl="node1" presStyleIdx="6" presStyleCnt="7" custScaleX="1390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C2B8D0F-093C-46BE-B86F-408B446BEC06}" srcId="{CDDB20FF-49A8-4281-8BC3-754D2CC9D5AE}" destId="{5844CCDF-B48A-4999-8D9F-D895EE4BDE14}" srcOrd="3" destOrd="0" parTransId="{EA2A0F54-02FE-43B4-8AE2-78D26373045D}" sibTransId="{94F9EE3E-8E86-429C-AD08-165DF20C7405}"/>
    <dgm:cxn modelId="{CF8EBFC1-0CB6-4CC5-9809-98AC58F18069}" type="presOf" srcId="{F03D3AF5-070C-4AFF-B514-99EB867E0EFC}" destId="{896429B2-7047-48C5-99EC-F3B83B57596D}" srcOrd="0" destOrd="0" presId="urn:microsoft.com/office/officeart/2005/8/layout/radial4"/>
    <dgm:cxn modelId="{930743C4-8FC2-4A1E-8AF9-3E764C541985}" srcId="{CDDB20FF-49A8-4281-8BC3-754D2CC9D5AE}" destId="{3EC2E4BF-4C87-4034-9B5E-492225C6ABAC}" srcOrd="5" destOrd="0" parTransId="{12C8C0C3-A63D-4A04-8CB6-D0C400469FFE}" sibTransId="{E1581E36-9C26-4032-90D3-F23C96767F00}"/>
    <dgm:cxn modelId="{4E80E46D-6B0A-4342-A401-8034F215C307}" type="presOf" srcId="{12C8C0C3-A63D-4A04-8CB6-D0C400469FFE}" destId="{8AA91DED-A777-468B-8D2E-2D4084EB6D38}" srcOrd="0" destOrd="0" presId="urn:microsoft.com/office/officeart/2005/8/layout/radial4"/>
    <dgm:cxn modelId="{0AB0DD75-F4AB-4C44-9C07-896052B4B2D4}" srcId="{9874E402-4C7E-4A05-84A3-9B5F50E97B84}" destId="{CDDB20FF-49A8-4281-8BC3-754D2CC9D5AE}" srcOrd="0" destOrd="0" parTransId="{40AAC05A-F7A9-418F-9608-1C18777386A2}" sibTransId="{A6F940C7-E323-40EB-8BA5-D756F5FD8AD4}"/>
    <dgm:cxn modelId="{2759FF31-A1B9-4607-B4A3-510C9F6BC016}" type="presOf" srcId="{4E8C2C79-C933-44FC-B476-47B5B0A19900}" destId="{A22CB8E7-348A-4263-94C7-DFF5825A5DAB}" srcOrd="0" destOrd="0" presId="urn:microsoft.com/office/officeart/2005/8/layout/radial4"/>
    <dgm:cxn modelId="{66DA82DB-4522-4775-BE00-59D75D2E5048}" type="presOf" srcId="{CDDB20FF-49A8-4281-8BC3-754D2CC9D5AE}" destId="{ACD62C40-922E-49E2-8A49-B46666B8A38A}" srcOrd="0" destOrd="0" presId="urn:microsoft.com/office/officeart/2005/8/layout/radial4"/>
    <dgm:cxn modelId="{C652ACF4-A2F3-47EA-AEC7-0C2E3F524518}" type="presOf" srcId="{0280FD7E-11EB-4AA1-9727-D39698234D1D}" destId="{62AFDF33-9B6C-4865-BEDB-F9B24DE42C79}" srcOrd="0" destOrd="0" presId="urn:microsoft.com/office/officeart/2005/8/layout/radial4"/>
    <dgm:cxn modelId="{02F39279-F92E-46EE-B2CC-CD403C4756F3}" type="presOf" srcId="{0B0A7150-62AA-43A1-BEA9-1DF5B2622EC3}" destId="{BB6BEE92-7E5F-4167-A430-AF9CDE7CFBAE}" srcOrd="0" destOrd="0" presId="urn:microsoft.com/office/officeart/2005/8/layout/radial4"/>
    <dgm:cxn modelId="{E8567389-DDC3-4CAD-83E8-FDA7F627AFC3}" type="presOf" srcId="{9874E402-4C7E-4A05-84A3-9B5F50E97B84}" destId="{C3F722A0-037E-4893-8A82-8499C0174023}" srcOrd="0" destOrd="0" presId="urn:microsoft.com/office/officeart/2005/8/layout/radial4"/>
    <dgm:cxn modelId="{94F57DCF-CC49-4A25-AC9A-DC7CD6A235D3}" srcId="{CDDB20FF-49A8-4281-8BC3-754D2CC9D5AE}" destId="{FA05E1CC-4C32-4891-A34F-8ECA010580C3}" srcOrd="6" destOrd="0" parTransId="{0B0A7150-62AA-43A1-BEA9-1DF5B2622EC3}" sibTransId="{297BB9E1-6178-47EC-92C7-8D1116829D93}"/>
    <dgm:cxn modelId="{7401D273-3501-41DB-8B92-93A97DE5BA22}" srcId="{CDDB20FF-49A8-4281-8BC3-754D2CC9D5AE}" destId="{32596430-88EE-4258-8DBB-ECABCD0ECD56}" srcOrd="1" destOrd="0" parTransId="{8473FAD4-D4D6-4CF3-AC83-E33A03B9CEBD}" sibTransId="{BE7EAC64-CCD2-4B8F-B61F-29FCB0987BBA}"/>
    <dgm:cxn modelId="{D052B354-9CCD-4D6B-B271-8C601D0898E8}" type="presOf" srcId="{32596430-88EE-4258-8DBB-ECABCD0ECD56}" destId="{1D3BED90-3931-4C94-A2A3-5183A0632775}" srcOrd="0" destOrd="0" presId="urn:microsoft.com/office/officeart/2005/8/layout/radial4"/>
    <dgm:cxn modelId="{A062B406-2BC3-4AB8-9971-E5D2E8E2F182}" srcId="{9874E402-4C7E-4A05-84A3-9B5F50E97B84}" destId="{0DA045E2-2675-4955-A0FC-34CB6C03829B}" srcOrd="2" destOrd="0" parTransId="{162F378F-7216-4CC0-87E3-B0BC5164C1E7}" sibTransId="{23876AD5-FA1C-4311-B82B-7D42405C909A}"/>
    <dgm:cxn modelId="{F17AC268-0C97-4F7A-B361-E2D5FC693B6B}" type="presOf" srcId="{FA05E1CC-4C32-4891-A34F-8ECA010580C3}" destId="{0DFDCB1A-836C-4AD0-816C-2CE17AC6C146}" srcOrd="0" destOrd="0" presId="urn:microsoft.com/office/officeart/2005/8/layout/radial4"/>
    <dgm:cxn modelId="{4DAC2783-D838-45C9-BC18-AF345A0D08F8}" type="presOf" srcId="{A8E205CE-0CB8-47E0-82B1-29271B51A4DB}" destId="{705C1300-DE2F-446F-A454-1797828C3458}" srcOrd="0" destOrd="0" presId="urn:microsoft.com/office/officeart/2005/8/layout/radial4"/>
    <dgm:cxn modelId="{6B721F4A-DD8B-4C55-A48B-9605DE2B2D8B}" type="presOf" srcId="{EA2A0F54-02FE-43B4-8AE2-78D26373045D}" destId="{E73DB4B8-FC36-409A-8F19-7F81A07335A8}" srcOrd="0" destOrd="0" presId="urn:microsoft.com/office/officeart/2005/8/layout/radial4"/>
    <dgm:cxn modelId="{EB558ABA-04C3-4D64-8F02-495D2734EFCE}" type="presOf" srcId="{3EC2E4BF-4C87-4034-9B5E-492225C6ABAC}" destId="{429A86EE-327E-472A-AC87-E9A193A1CF57}" srcOrd="0" destOrd="0" presId="urn:microsoft.com/office/officeart/2005/8/layout/radial4"/>
    <dgm:cxn modelId="{0E3DA6A8-7B61-4848-A1B3-2730AF701AE8}" type="presOf" srcId="{5844CCDF-B48A-4999-8D9F-D895EE4BDE14}" destId="{CEC4A9B7-1B4E-48AC-9368-EDEA94B8731C}" srcOrd="0" destOrd="0" presId="urn:microsoft.com/office/officeart/2005/8/layout/radial4"/>
    <dgm:cxn modelId="{91E1CD38-0CD8-43AC-A72C-3E0230151A4A}" srcId="{CDDB20FF-49A8-4281-8BC3-754D2CC9D5AE}" destId="{A8E205CE-0CB8-47E0-82B1-29271B51A4DB}" srcOrd="4" destOrd="0" parTransId="{F03D3AF5-070C-4AFF-B514-99EB867E0EFC}" sibTransId="{33F30449-17CF-44FC-A682-F509CACB143B}"/>
    <dgm:cxn modelId="{709DCBFC-2207-449B-99FA-7F9E39DB93B0}" srcId="{9874E402-4C7E-4A05-84A3-9B5F50E97B84}" destId="{006ED60B-DF3E-4D91-8BB7-0A7EE3D74533}" srcOrd="1" destOrd="0" parTransId="{000BB697-EBAC-40D4-B224-7E937CE5FAB9}" sibTransId="{62021715-7AB7-4CAB-9811-801AF5B4195B}"/>
    <dgm:cxn modelId="{857E7FD9-11D3-4F25-B0C0-26F83D248A6E}" type="presOf" srcId="{8473FAD4-D4D6-4CF3-AC83-E33A03B9CEBD}" destId="{EEB8994F-AA3C-4285-A249-E892DF472FFE}" srcOrd="0" destOrd="0" presId="urn:microsoft.com/office/officeart/2005/8/layout/radial4"/>
    <dgm:cxn modelId="{210B9DBA-FDDD-49B4-8BBB-14DED4CBA64E}" srcId="{CDDB20FF-49A8-4281-8BC3-754D2CC9D5AE}" destId="{0280FD7E-11EB-4AA1-9727-D39698234D1D}" srcOrd="2" destOrd="0" parTransId="{4E8C2C79-C933-44FC-B476-47B5B0A19900}" sibTransId="{069090D0-2C0A-4362-9067-BA6142D81400}"/>
    <dgm:cxn modelId="{CF57BDA8-A615-4A67-9B4B-B44959A70528}" type="presOf" srcId="{E8C57D4D-304C-42CF-89A9-7C3407576EAD}" destId="{06CE96AE-1FB9-4AF7-A8C2-47E681DD06F6}" srcOrd="0" destOrd="0" presId="urn:microsoft.com/office/officeart/2005/8/layout/radial4"/>
    <dgm:cxn modelId="{C2093584-C34A-4B70-8F6B-598D6CA6AD6E}" type="presOf" srcId="{210437B9-E4B5-4301-80F0-FEEFDB9F51B2}" destId="{37BAE5F4-F4EC-44BE-AE4C-4CD88199C681}" srcOrd="0" destOrd="0" presId="urn:microsoft.com/office/officeart/2005/8/layout/radial4"/>
    <dgm:cxn modelId="{40EE680B-C4AF-40EB-A2B6-42C42D2D7CBA}" srcId="{CDDB20FF-49A8-4281-8BC3-754D2CC9D5AE}" destId="{E8C57D4D-304C-42CF-89A9-7C3407576EAD}" srcOrd="0" destOrd="0" parTransId="{210437B9-E4B5-4301-80F0-FEEFDB9F51B2}" sibTransId="{3D3AD3BD-6700-42D6-9A9E-35F658BBBE54}"/>
    <dgm:cxn modelId="{C626DCF2-2F05-493B-9E63-C2B89CCEF2D7}" type="presParOf" srcId="{C3F722A0-037E-4893-8A82-8499C0174023}" destId="{ACD62C40-922E-49E2-8A49-B46666B8A38A}" srcOrd="0" destOrd="0" presId="urn:microsoft.com/office/officeart/2005/8/layout/radial4"/>
    <dgm:cxn modelId="{065C5DC5-A429-4405-9D57-D9A52B9F7EE1}" type="presParOf" srcId="{C3F722A0-037E-4893-8A82-8499C0174023}" destId="{37BAE5F4-F4EC-44BE-AE4C-4CD88199C681}" srcOrd="1" destOrd="0" presId="urn:microsoft.com/office/officeart/2005/8/layout/radial4"/>
    <dgm:cxn modelId="{514A1037-6B4F-4623-8613-36D83F689D39}" type="presParOf" srcId="{C3F722A0-037E-4893-8A82-8499C0174023}" destId="{06CE96AE-1FB9-4AF7-A8C2-47E681DD06F6}" srcOrd="2" destOrd="0" presId="urn:microsoft.com/office/officeart/2005/8/layout/radial4"/>
    <dgm:cxn modelId="{570F1908-9E8C-4A6A-9391-9626038AE0F8}" type="presParOf" srcId="{C3F722A0-037E-4893-8A82-8499C0174023}" destId="{EEB8994F-AA3C-4285-A249-E892DF472FFE}" srcOrd="3" destOrd="0" presId="urn:microsoft.com/office/officeart/2005/8/layout/radial4"/>
    <dgm:cxn modelId="{8D274124-0398-45B5-9F21-7ABAEFD388EA}" type="presParOf" srcId="{C3F722A0-037E-4893-8A82-8499C0174023}" destId="{1D3BED90-3931-4C94-A2A3-5183A0632775}" srcOrd="4" destOrd="0" presId="urn:microsoft.com/office/officeart/2005/8/layout/radial4"/>
    <dgm:cxn modelId="{46585436-89C6-4B16-825A-9C9E241A3ED6}" type="presParOf" srcId="{C3F722A0-037E-4893-8A82-8499C0174023}" destId="{A22CB8E7-348A-4263-94C7-DFF5825A5DAB}" srcOrd="5" destOrd="0" presId="urn:microsoft.com/office/officeart/2005/8/layout/radial4"/>
    <dgm:cxn modelId="{94656C53-3DA9-4B70-A9FA-B2A38AF2645E}" type="presParOf" srcId="{C3F722A0-037E-4893-8A82-8499C0174023}" destId="{62AFDF33-9B6C-4865-BEDB-F9B24DE42C79}" srcOrd="6" destOrd="0" presId="urn:microsoft.com/office/officeart/2005/8/layout/radial4"/>
    <dgm:cxn modelId="{DB42A23B-9207-405D-AF46-504E3D1F1C55}" type="presParOf" srcId="{C3F722A0-037E-4893-8A82-8499C0174023}" destId="{E73DB4B8-FC36-409A-8F19-7F81A07335A8}" srcOrd="7" destOrd="0" presId="urn:microsoft.com/office/officeart/2005/8/layout/radial4"/>
    <dgm:cxn modelId="{9527EECF-DADF-4204-8DC1-C4EABCE36462}" type="presParOf" srcId="{C3F722A0-037E-4893-8A82-8499C0174023}" destId="{CEC4A9B7-1B4E-48AC-9368-EDEA94B8731C}" srcOrd="8" destOrd="0" presId="urn:microsoft.com/office/officeart/2005/8/layout/radial4"/>
    <dgm:cxn modelId="{0225C647-56FF-439A-A137-82C2ACC2AFDC}" type="presParOf" srcId="{C3F722A0-037E-4893-8A82-8499C0174023}" destId="{896429B2-7047-48C5-99EC-F3B83B57596D}" srcOrd="9" destOrd="0" presId="urn:microsoft.com/office/officeart/2005/8/layout/radial4"/>
    <dgm:cxn modelId="{0267952E-805F-4132-8347-E2C065854AD2}" type="presParOf" srcId="{C3F722A0-037E-4893-8A82-8499C0174023}" destId="{705C1300-DE2F-446F-A454-1797828C3458}" srcOrd="10" destOrd="0" presId="urn:microsoft.com/office/officeart/2005/8/layout/radial4"/>
    <dgm:cxn modelId="{8898A18C-E65F-4D33-A782-CA2344BEB12B}" type="presParOf" srcId="{C3F722A0-037E-4893-8A82-8499C0174023}" destId="{8AA91DED-A777-468B-8D2E-2D4084EB6D38}" srcOrd="11" destOrd="0" presId="urn:microsoft.com/office/officeart/2005/8/layout/radial4"/>
    <dgm:cxn modelId="{DCE0B16B-8A73-4070-A13F-BEC71C7E56CB}" type="presParOf" srcId="{C3F722A0-037E-4893-8A82-8499C0174023}" destId="{429A86EE-327E-472A-AC87-E9A193A1CF57}" srcOrd="12" destOrd="0" presId="urn:microsoft.com/office/officeart/2005/8/layout/radial4"/>
    <dgm:cxn modelId="{3434CB4C-B221-475C-B20D-B4A66890731B}" type="presParOf" srcId="{C3F722A0-037E-4893-8A82-8499C0174023}" destId="{BB6BEE92-7E5F-4167-A430-AF9CDE7CFBAE}" srcOrd="13" destOrd="0" presId="urn:microsoft.com/office/officeart/2005/8/layout/radial4"/>
    <dgm:cxn modelId="{33DDAB85-B582-448F-A63C-8FB9487FDF62}" type="presParOf" srcId="{C3F722A0-037E-4893-8A82-8499C0174023}" destId="{0DFDCB1A-836C-4AD0-816C-2CE17AC6C146}" srcOrd="1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D62C40-922E-49E2-8A49-B46666B8A38A}">
      <dsp:nvSpPr>
        <dsp:cNvPr id="0" name=""/>
        <dsp:cNvSpPr/>
      </dsp:nvSpPr>
      <dsp:spPr>
        <a:xfrm>
          <a:off x="3782506" y="3239144"/>
          <a:ext cx="2322064" cy="2322064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20955" rIns="20955" bIns="2095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Качество </a:t>
          </a:r>
        </a:p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ПБТ</a:t>
          </a:r>
          <a:endParaRPr lang="ru-RU" sz="3300" kern="1200" dirty="0"/>
        </a:p>
      </dsp:txBody>
      <dsp:txXfrm>
        <a:off x="4122564" y="3579202"/>
        <a:ext cx="1641948" cy="1641948"/>
      </dsp:txXfrm>
    </dsp:sp>
    <dsp:sp modelId="{37BAE5F4-F4EC-44BE-AE4C-4CD88199C681}">
      <dsp:nvSpPr>
        <dsp:cNvPr id="0" name=""/>
        <dsp:cNvSpPr/>
      </dsp:nvSpPr>
      <dsp:spPr>
        <a:xfrm rot="10698811">
          <a:off x="1121592" y="4144778"/>
          <a:ext cx="2515613" cy="661788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CE96AE-1FB9-4AF7-A8C2-47E681DD06F6}">
      <dsp:nvSpPr>
        <dsp:cNvPr id="0" name=""/>
        <dsp:cNvSpPr/>
      </dsp:nvSpPr>
      <dsp:spPr>
        <a:xfrm>
          <a:off x="146951" y="3862512"/>
          <a:ext cx="1950371" cy="130035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Заявка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НС+ПВ</a:t>
          </a:r>
          <a:endParaRPr lang="ru-RU" sz="2000" kern="1200" dirty="0"/>
        </a:p>
      </dsp:txBody>
      <dsp:txXfrm>
        <a:off x="185037" y="3900598"/>
        <a:ext cx="1874199" cy="1224184"/>
      </dsp:txXfrm>
    </dsp:sp>
    <dsp:sp modelId="{EEB8994F-AA3C-4285-A249-E892DF472FFE}">
      <dsp:nvSpPr>
        <dsp:cNvPr id="0" name=""/>
        <dsp:cNvSpPr/>
      </dsp:nvSpPr>
      <dsp:spPr>
        <a:xfrm rot="12515017">
          <a:off x="1431180" y="2841434"/>
          <a:ext cx="2517587" cy="661788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3BED90-3931-4C94-A2A3-5183A0632775}">
      <dsp:nvSpPr>
        <dsp:cNvPr id="0" name=""/>
        <dsp:cNvSpPr/>
      </dsp:nvSpPr>
      <dsp:spPr>
        <a:xfrm>
          <a:off x="457046" y="1919892"/>
          <a:ext cx="2255110" cy="130035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Мониторинг и контроль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(внутренний и внешний)</a:t>
          </a:r>
          <a:endParaRPr lang="ru-RU" sz="1800" kern="1200" dirty="0"/>
        </a:p>
      </dsp:txBody>
      <dsp:txXfrm>
        <a:off x="495132" y="1957978"/>
        <a:ext cx="2178938" cy="1224184"/>
      </dsp:txXfrm>
    </dsp:sp>
    <dsp:sp modelId="{A22CB8E7-348A-4263-94C7-DFF5825A5DAB}">
      <dsp:nvSpPr>
        <dsp:cNvPr id="0" name=""/>
        <dsp:cNvSpPr/>
      </dsp:nvSpPr>
      <dsp:spPr>
        <a:xfrm rot="14253329">
          <a:off x="2293367" y="1894921"/>
          <a:ext cx="2535817" cy="661788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AFDF33-9B6C-4865-BEDB-F9B24DE42C79}">
      <dsp:nvSpPr>
        <dsp:cNvPr id="0" name=""/>
        <dsp:cNvSpPr/>
      </dsp:nvSpPr>
      <dsp:spPr>
        <a:xfrm>
          <a:off x="1924506" y="505634"/>
          <a:ext cx="1913116" cy="130035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Организация процесса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(комиссия, рецепты, аптека)</a:t>
          </a:r>
          <a:endParaRPr lang="ru-RU" kern="1200" dirty="0"/>
        </a:p>
      </dsp:txBody>
      <dsp:txXfrm>
        <a:off x="1962592" y="543720"/>
        <a:ext cx="1836944" cy="1224184"/>
      </dsp:txXfrm>
    </dsp:sp>
    <dsp:sp modelId="{E73DB4B8-FC36-409A-8F19-7F81A07335A8}">
      <dsp:nvSpPr>
        <dsp:cNvPr id="0" name=""/>
        <dsp:cNvSpPr/>
      </dsp:nvSpPr>
      <dsp:spPr>
        <a:xfrm rot="16106562">
          <a:off x="3627053" y="1516933"/>
          <a:ext cx="2494189" cy="661788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C4A9B7-1B4E-48AC-9368-EDEA94B8731C}">
      <dsp:nvSpPr>
        <dsp:cNvPr id="0" name=""/>
        <dsp:cNvSpPr/>
      </dsp:nvSpPr>
      <dsp:spPr>
        <a:xfrm>
          <a:off x="3722584" y="0"/>
          <a:ext cx="2235345" cy="120238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bg1"/>
              </a:solidFill>
            </a:rPr>
            <a:t>Знания и мотивация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bg1"/>
              </a:solidFill>
            </a:rPr>
            <a:t>врача </a:t>
          </a:r>
          <a:endParaRPr lang="ru-RU" sz="2400" kern="1200" dirty="0">
            <a:solidFill>
              <a:schemeClr val="bg1"/>
            </a:solidFill>
          </a:endParaRPr>
        </a:p>
      </dsp:txBody>
      <dsp:txXfrm>
        <a:off x="3757801" y="35217"/>
        <a:ext cx="2164911" cy="1131953"/>
      </dsp:txXfrm>
    </dsp:sp>
    <dsp:sp modelId="{896429B2-7047-48C5-99EC-F3B83B57596D}">
      <dsp:nvSpPr>
        <dsp:cNvPr id="0" name=""/>
        <dsp:cNvSpPr/>
      </dsp:nvSpPr>
      <dsp:spPr>
        <a:xfrm rot="18074932">
          <a:off x="5050649" y="1953700"/>
          <a:ext cx="2353197" cy="661788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5C1300-DE2F-446F-A454-1797828C3458}">
      <dsp:nvSpPr>
        <dsp:cNvPr id="0" name=""/>
        <dsp:cNvSpPr/>
      </dsp:nvSpPr>
      <dsp:spPr>
        <a:xfrm>
          <a:off x="5795413" y="628516"/>
          <a:ext cx="2084406" cy="130035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</a:rPr>
            <a:t>Закупка и наличие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</a:rPr>
            <a:t>НС+ПВ</a:t>
          </a:r>
        </a:p>
      </dsp:txBody>
      <dsp:txXfrm>
        <a:off x="5833499" y="666602"/>
        <a:ext cx="2008234" cy="1224184"/>
      </dsp:txXfrm>
    </dsp:sp>
    <dsp:sp modelId="{8AA91DED-A777-468B-8D2E-2D4084EB6D38}">
      <dsp:nvSpPr>
        <dsp:cNvPr id="0" name=""/>
        <dsp:cNvSpPr/>
      </dsp:nvSpPr>
      <dsp:spPr>
        <a:xfrm rot="20244107">
          <a:off x="6061170" y="2983700"/>
          <a:ext cx="2981082" cy="661788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9A86EE-327E-472A-AC87-E9A193A1CF57}">
      <dsp:nvSpPr>
        <dsp:cNvPr id="0" name=""/>
        <dsp:cNvSpPr/>
      </dsp:nvSpPr>
      <dsp:spPr>
        <a:xfrm>
          <a:off x="7779369" y="2091651"/>
          <a:ext cx="2296884" cy="130035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bg1"/>
              </a:solidFill>
            </a:rPr>
            <a:t>Закупка</a:t>
          </a:r>
          <a:r>
            <a:rPr lang="ru-RU" sz="2000" kern="1200" baseline="0" dirty="0" smtClean="0">
              <a:solidFill>
                <a:schemeClr val="bg1"/>
              </a:solidFill>
            </a:rPr>
            <a:t> и наличие вспомогательных препаратов</a:t>
          </a:r>
          <a:endParaRPr lang="ru-RU" sz="2000" kern="1200" dirty="0">
            <a:solidFill>
              <a:schemeClr val="bg1"/>
            </a:solidFill>
          </a:endParaRPr>
        </a:p>
      </dsp:txBody>
      <dsp:txXfrm>
        <a:off x="7817455" y="2129737"/>
        <a:ext cx="2220712" cy="1224184"/>
      </dsp:txXfrm>
    </dsp:sp>
    <dsp:sp modelId="{BB6BEE92-7E5F-4167-A430-AF9CDE7CFBAE}">
      <dsp:nvSpPr>
        <dsp:cNvPr id="0" name=""/>
        <dsp:cNvSpPr/>
      </dsp:nvSpPr>
      <dsp:spPr>
        <a:xfrm rot="84448">
          <a:off x="6253716" y="4133120"/>
          <a:ext cx="2576060" cy="661788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FDCB1A-836C-4AD0-816C-2CE17AC6C146}">
      <dsp:nvSpPr>
        <dsp:cNvPr id="0" name=""/>
        <dsp:cNvSpPr/>
      </dsp:nvSpPr>
      <dsp:spPr>
        <a:xfrm>
          <a:off x="7699687" y="3845473"/>
          <a:ext cx="2259401" cy="130035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Опиоидофобия пациентов и медиков</a:t>
          </a:r>
          <a:endParaRPr lang="ru-RU" sz="4200" kern="1200" dirty="0" smtClean="0"/>
        </a:p>
      </dsp:txBody>
      <dsp:txXfrm>
        <a:off x="7737773" y="3883559"/>
        <a:ext cx="2183229" cy="12241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0.05105</cdr:x>
      <cdr:y>0.53488</cdr:y>
    </cdr:from>
    <cdr:to>
      <cdr:x>1</cdr:x>
      <cdr:y>0.53488</cdr:y>
    </cdr:to>
    <cdr:cxnSp macro="">
      <cdr:nvCxnSpPr>
        <cdr:cNvPr id="6" name="Прямая соединительная линия 5"/>
        <cdr:cNvCxnSpPr/>
      </cdr:nvCxnSpPr>
      <cdr:spPr>
        <a:xfrm xmlns:a="http://schemas.openxmlformats.org/drawingml/2006/main">
          <a:off x="525669" y="3312368"/>
          <a:ext cx="9771475" cy="0"/>
        </a:xfrm>
        <a:prstGeom xmlns:a="http://schemas.openxmlformats.org/drawingml/2006/main" prst="line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3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2">
          <a:schemeClr val="accent2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0.03608</cdr:x>
      <cdr:y>0.62907</cdr:y>
    </cdr:from>
    <cdr:to>
      <cdr:x>1</cdr:x>
      <cdr:y>0.64217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 flipV="1">
          <a:off x="347213" y="3456384"/>
          <a:ext cx="9276212" cy="71978"/>
        </a:xfrm>
        <a:prstGeom xmlns:a="http://schemas.openxmlformats.org/drawingml/2006/main" prst="line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3">
          <a:schemeClr val="accent2"/>
        </a:lnRef>
        <a:fillRef xmlns:a="http://schemas.openxmlformats.org/drawingml/2006/main" idx="0">
          <a:schemeClr val="accent2"/>
        </a:fillRef>
        <a:effectRef xmlns:a="http://schemas.openxmlformats.org/drawingml/2006/main" idx="2">
          <a:schemeClr val="accent2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</cdr:x>
      <cdr:y>0.42689</cdr:y>
    </cdr:from>
    <cdr:to>
      <cdr:x>1</cdr:x>
      <cdr:y>0.42689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>
          <a:off x="0" y="2376264"/>
          <a:ext cx="9623425" cy="0"/>
        </a:xfrm>
        <a:prstGeom xmlns:a="http://schemas.openxmlformats.org/drawingml/2006/main" prst="line">
          <a:avLst/>
        </a:prstGeom>
        <a:ln xmlns:a="http://schemas.openxmlformats.org/drawingml/2006/main">
          <a:noFill/>
        </a:ln>
      </cdr:spPr>
      <cdr:style>
        <a:lnRef xmlns:a="http://schemas.openxmlformats.org/drawingml/2006/main" idx="3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2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8100" y="0"/>
            <a:ext cx="294481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05B4F0-9F6B-445A-A30C-DEFE04817A93}" type="datetimeFigureOut">
              <a:rPr lang="ru-RU" smtClean="0"/>
              <a:t>09.03.2023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1813"/>
            <a:ext cx="29448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8100" y="9421813"/>
            <a:ext cx="294481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83690-97BB-4BA6-A534-B319EB1380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9573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935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935"/>
          </a:xfrm>
          <a:prstGeom prst="rect">
            <a:avLst/>
          </a:prstGeom>
        </p:spPr>
        <p:txBody>
          <a:bodyPr vert="horz" lIns="91367" tIns="45683" rIns="91367" bIns="45683" rtlCol="0"/>
          <a:lstStyle>
            <a:lvl1pPr algn="r">
              <a:defRPr sz="1200"/>
            </a:lvl1pPr>
          </a:lstStyle>
          <a:p>
            <a:fld id="{214DBB38-2993-4813-A773-6B777C3E2820}" type="datetimeFigureOut">
              <a:rPr lang="ru-RU" smtClean="0"/>
              <a:pPr/>
              <a:t>09.03.2023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68350" y="744538"/>
            <a:ext cx="5257800" cy="3717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67" tIns="45683" rIns="91367" bIns="45683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1383"/>
            <a:ext cx="5435600" cy="4463415"/>
          </a:xfrm>
          <a:prstGeom prst="rect">
            <a:avLst/>
          </a:prstGeom>
        </p:spPr>
        <p:txBody>
          <a:bodyPr vert="horz" lIns="91367" tIns="45683" rIns="91367" bIns="45683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1044"/>
            <a:ext cx="2944283" cy="495935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8645" y="9421044"/>
            <a:ext cx="2944283" cy="495935"/>
          </a:xfrm>
          <a:prstGeom prst="rect">
            <a:avLst/>
          </a:prstGeom>
        </p:spPr>
        <p:txBody>
          <a:bodyPr vert="horz" lIns="91367" tIns="45683" rIns="91367" bIns="45683" rtlCol="0" anchor="b"/>
          <a:lstStyle>
            <a:lvl1pPr algn="r">
              <a:defRPr sz="1200"/>
            </a:lvl1pPr>
          </a:lstStyle>
          <a:p>
            <a:fld id="{20EE509A-B5F3-487F-80AB-258CB67B037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7417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4121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20609" algn="l" defTabSz="104121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41217" algn="l" defTabSz="104121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561826" algn="l" defTabSz="104121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082436" algn="l" defTabSz="104121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03042" algn="l" defTabSz="104121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123653" algn="l" defTabSz="104121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644260" algn="l" defTabSz="104121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164866" algn="l" defTabSz="1041217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768350" y="744538"/>
            <a:ext cx="5257800" cy="37179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000F61F-795E-4AD7-A6EE-912655DD9C9A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0625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E509A-B5F3-487F-80AB-258CB67B0375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544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E509A-B5F3-487F-80AB-258CB67B0375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99653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E509A-B5F3-487F-80AB-258CB67B0375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66312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E509A-B5F3-487F-80AB-258CB67B0375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0410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E509A-B5F3-487F-80AB-258CB67B0375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11347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EE509A-B5F3-487F-80AB-258CB67B0375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50718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2005" y="2348904"/>
            <a:ext cx="9089390" cy="1620771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04010" y="4284720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0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412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61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824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03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236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442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64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96E9D8-6BCA-449A-819A-58E6FD432989}" type="datetime1">
              <a:rPr lang="ru-RU" smtClean="0"/>
              <a:pPr/>
              <a:t>09.03.2023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93550-86EB-49D9-ADCA-A1BA787AE06F}" type="datetime1">
              <a:rPr lang="ru-RU" smtClean="0"/>
              <a:pPr/>
              <a:t>09.03.2023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4706" y="4858824"/>
            <a:ext cx="9089390" cy="1501752"/>
          </a:xfrm>
        </p:spPr>
        <p:txBody>
          <a:bodyPr anchor="t"/>
          <a:lstStyle>
            <a:lvl1pPr algn="l">
              <a:defRPr sz="46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44706" y="3204787"/>
            <a:ext cx="9089390" cy="165402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2060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4121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6182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08243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0304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12365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6442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1648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461EC-547F-47AD-B8EA-C1C20822D936}" type="datetime1">
              <a:rPr lang="ru-RU" smtClean="0"/>
              <a:pPr/>
              <a:t>09.03.2023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34670" y="1764296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435813" y="1764296"/>
            <a:ext cx="4722918" cy="4990084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8C54A-6701-48AF-988C-7C18DA2D4C1F}" type="datetime1">
              <a:rPr lang="ru-RU" smtClean="0"/>
              <a:pPr/>
              <a:t>09.03.2023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0" y="1692534"/>
            <a:ext cx="4724775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0609" indent="0">
              <a:buNone/>
              <a:defRPr sz="2300" b="1"/>
            </a:lvl2pPr>
            <a:lvl3pPr marL="1041217" indent="0">
              <a:buNone/>
              <a:defRPr sz="2100" b="1"/>
            </a:lvl3pPr>
            <a:lvl4pPr marL="1561826" indent="0">
              <a:buNone/>
              <a:defRPr sz="1800" b="1"/>
            </a:lvl4pPr>
            <a:lvl5pPr marL="2082436" indent="0">
              <a:buNone/>
              <a:defRPr sz="1800" b="1"/>
            </a:lvl5pPr>
            <a:lvl6pPr marL="2603042" indent="0">
              <a:buNone/>
              <a:defRPr sz="1800" b="1"/>
            </a:lvl6pPr>
            <a:lvl7pPr marL="3123653" indent="0">
              <a:buNone/>
              <a:defRPr sz="1800" b="1"/>
            </a:lvl7pPr>
            <a:lvl8pPr marL="3644260" indent="0">
              <a:buNone/>
              <a:defRPr sz="1800" b="1"/>
            </a:lvl8pPr>
            <a:lvl9pPr marL="4164866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4670" y="2397902"/>
            <a:ext cx="4724775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432112" y="1692534"/>
            <a:ext cx="4726631" cy="705367"/>
          </a:xfrm>
        </p:spPr>
        <p:txBody>
          <a:bodyPr anchor="b"/>
          <a:lstStyle>
            <a:lvl1pPr marL="0" indent="0">
              <a:buNone/>
              <a:defRPr sz="2700" b="1"/>
            </a:lvl1pPr>
            <a:lvl2pPr marL="520609" indent="0">
              <a:buNone/>
              <a:defRPr sz="2300" b="1"/>
            </a:lvl2pPr>
            <a:lvl3pPr marL="1041217" indent="0">
              <a:buNone/>
              <a:defRPr sz="2100" b="1"/>
            </a:lvl3pPr>
            <a:lvl4pPr marL="1561826" indent="0">
              <a:buNone/>
              <a:defRPr sz="1800" b="1"/>
            </a:lvl4pPr>
            <a:lvl5pPr marL="2082436" indent="0">
              <a:buNone/>
              <a:defRPr sz="1800" b="1"/>
            </a:lvl5pPr>
            <a:lvl6pPr marL="2603042" indent="0">
              <a:buNone/>
              <a:defRPr sz="1800" b="1"/>
            </a:lvl6pPr>
            <a:lvl7pPr marL="3123653" indent="0">
              <a:buNone/>
              <a:defRPr sz="1800" b="1"/>
            </a:lvl7pPr>
            <a:lvl8pPr marL="3644260" indent="0">
              <a:buNone/>
              <a:defRPr sz="1800" b="1"/>
            </a:lvl8pPr>
            <a:lvl9pPr marL="4164866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432112" y="2397902"/>
            <a:ext cx="4726631" cy="4356478"/>
          </a:xfrm>
        </p:spPr>
        <p:txBody>
          <a:bodyPr/>
          <a:lstStyle>
            <a:lvl1pPr>
              <a:defRPr sz="27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34B89-17A0-4976-99D4-24EEBBC367A6}" type="datetime1">
              <a:rPr lang="ru-RU" smtClean="0"/>
              <a:pPr/>
              <a:t>09.03.2023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0D3C5-2549-452C-A85E-C243EB05FA1F}" type="datetime1">
              <a:rPr lang="ru-RU" smtClean="0"/>
              <a:pPr/>
              <a:t>09.03.2023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903C7-B110-4359-BEB3-FAE32D586906}" type="datetime1">
              <a:rPr lang="ru-RU" smtClean="0"/>
              <a:pPr/>
              <a:t>09.03.2023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83" y="301051"/>
            <a:ext cx="3518055" cy="1281214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180822" y="301051"/>
            <a:ext cx="5977908" cy="6453328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4683" y="1582266"/>
            <a:ext cx="3518055" cy="5172114"/>
          </a:xfrm>
        </p:spPr>
        <p:txBody>
          <a:bodyPr/>
          <a:lstStyle>
            <a:lvl1pPr marL="0" indent="0">
              <a:buNone/>
              <a:defRPr sz="1600"/>
            </a:lvl1pPr>
            <a:lvl2pPr marL="520609" indent="0">
              <a:buNone/>
              <a:defRPr sz="1400"/>
            </a:lvl2pPr>
            <a:lvl3pPr marL="1041217" indent="0">
              <a:buNone/>
              <a:defRPr sz="1100"/>
            </a:lvl3pPr>
            <a:lvl4pPr marL="1561826" indent="0">
              <a:buNone/>
              <a:defRPr sz="1000"/>
            </a:lvl4pPr>
            <a:lvl5pPr marL="2082436" indent="0">
              <a:buNone/>
              <a:defRPr sz="1000"/>
            </a:lvl5pPr>
            <a:lvl6pPr marL="2603042" indent="0">
              <a:buNone/>
              <a:defRPr sz="1000"/>
            </a:lvl6pPr>
            <a:lvl7pPr marL="3123653" indent="0">
              <a:buNone/>
              <a:defRPr sz="1000"/>
            </a:lvl7pPr>
            <a:lvl8pPr marL="3644260" indent="0">
              <a:buNone/>
              <a:defRPr sz="1000"/>
            </a:lvl8pPr>
            <a:lvl9pPr marL="4164866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4C7E0B-7DBC-4851-8497-45335F4C27BF}" type="datetime1">
              <a:rPr lang="ru-RU" smtClean="0"/>
              <a:pPr/>
              <a:t>09.03.2023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95981" y="5292885"/>
            <a:ext cx="6416040" cy="62485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095981" y="675614"/>
            <a:ext cx="6416040" cy="4536758"/>
          </a:xfrm>
        </p:spPr>
        <p:txBody>
          <a:bodyPr/>
          <a:lstStyle>
            <a:lvl1pPr marL="0" indent="0">
              <a:buNone/>
              <a:defRPr sz="3700"/>
            </a:lvl1pPr>
            <a:lvl2pPr marL="520609" indent="0">
              <a:buNone/>
              <a:defRPr sz="3200"/>
            </a:lvl2pPr>
            <a:lvl3pPr marL="1041217" indent="0">
              <a:buNone/>
              <a:defRPr sz="2700"/>
            </a:lvl3pPr>
            <a:lvl4pPr marL="1561826" indent="0">
              <a:buNone/>
              <a:defRPr sz="2300"/>
            </a:lvl4pPr>
            <a:lvl5pPr marL="2082436" indent="0">
              <a:buNone/>
              <a:defRPr sz="2300"/>
            </a:lvl5pPr>
            <a:lvl6pPr marL="2603042" indent="0">
              <a:buNone/>
              <a:defRPr sz="2300"/>
            </a:lvl6pPr>
            <a:lvl7pPr marL="3123653" indent="0">
              <a:buNone/>
              <a:defRPr sz="2300"/>
            </a:lvl7pPr>
            <a:lvl8pPr marL="3644260" indent="0">
              <a:buNone/>
              <a:defRPr sz="2300"/>
            </a:lvl8pPr>
            <a:lvl9pPr marL="4164866" indent="0">
              <a:buNone/>
              <a:defRPr sz="23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95981" y="5917740"/>
            <a:ext cx="6416040" cy="887398"/>
          </a:xfrm>
        </p:spPr>
        <p:txBody>
          <a:bodyPr/>
          <a:lstStyle>
            <a:lvl1pPr marL="0" indent="0">
              <a:buNone/>
              <a:defRPr sz="1600"/>
            </a:lvl1pPr>
            <a:lvl2pPr marL="520609" indent="0">
              <a:buNone/>
              <a:defRPr sz="1400"/>
            </a:lvl2pPr>
            <a:lvl3pPr marL="1041217" indent="0">
              <a:buNone/>
              <a:defRPr sz="1100"/>
            </a:lvl3pPr>
            <a:lvl4pPr marL="1561826" indent="0">
              <a:buNone/>
              <a:defRPr sz="1000"/>
            </a:lvl4pPr>
            <a:lvl5pPr marL="2082436" indent="0">
              <a:buNone/>
              <a:defRPr sz="1000"/>
            </a:lvl5pPr>
            <a:lvl6pPr marL="2603042" indent="0">
              <a:buNone/>
              <a:defRPr sz="1000"/>
            </a:lvl6pPr>
            <a:lvl7pPr marL="3123653" indent="0">
              <a:buNone/>
              <a:defRPr sz="1000"/>
            </a:lvl7pPr>
            <a:lvl8pPr marL="3644260" indent="0">
              <a:buNone/>
              <a:defRPr sz="1000"/>
            </a:lvl8pPr>
            <a:lvl9pPr marL="4164866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DE5B2-DC74-4782-AFC0-81162B1F24D4}" type="datetime1">
              <a:rPr lang="ru-RU" smtClean="0"/>
              <a:pPr/>
              <a:t>09.03.2023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E4162-2940-4CB7-BF9E-4CD39BBCEDBE}" type="datetime1">
              <a:rPr lang="ru-RU" smtClean="0"/>
              <a:pPr/>
              <a:t>09.03.2023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752716" y="302807"/>
            <a:ext cx="2406015" cy="645157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4670" y="302807"/>
            <a:ext cx="7039822" cy="645157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F4D90-1BCD-48A3-AD31-9689A768B935}" type="datetime1">
              <a:rPr lang="ru-RU" smtClean="0"/>
              <a:pPr/>
              <a:t>09.03.2023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670" y="302803"/>
            <a:ext cx="9624060" cy="1260211"/>
          </a:xfrm>
          <a:prstGeom prst="rect">
            <a:avLst/>
          </a:prstGeom>
        </p:spPr>
        <p:txBody>
          <a:bodyPr vert="horz" lIns="104123" tIns="52062" rIns="104123" bIns="52062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4670" y="1764296"/>
            <a:ext cx="9624060" cy="4990084"/>
          </a:xfrm>
          <a:prstGeom prst="rect">
            <a:avLst/>
          </a:prstGeom>
        </p:spPr>
        <p:txBody>
          <a:bodyPr vert="horz" lIns="104123" tIns="52062" rIns="104123" bIns="52062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34671" y="7008183"/>
            <a:ext cx="2495127" cy="402567"/>
          </a:xfrm>
          <a:prstGeom prst="rect">
            <a:avLst/>
          </a:prstGeom>
        </p:spPr>
        <p:txBody>
          <a:bodyPr vert="horz" lIns="104123" tIns="52062" rIns="104123" bIns="52062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B4EFD1-C607-499A-BF80-3E63781685D1}" type="datetime1">
              <a:rPr lang="ru-RU" smtClean="0"/>
              <a:pPr/>
              <a:t>09.03.2023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653583" y="7008183"/>
            <a:ext cx="3386243" cy="402567"/>
          </a:xfrm>
          <a:prstGeom prst="rect">
            <a:avLst/>
          </a:prstGeom>
        </p:spPr>
        <p:txBody>
          <a:bodyPr vert="horz" lIns="104123" tIns="52062" rIns="104123" bIns="52062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663604" y="7008183"/>
            <a:ext cx="2495127" cy="402567"/>
          </a:xfrm>
          <a:prstGeom prst="rect">
            <a:avLst/>
          </a:prstGeom>
        </p:spPr>
        <p:txBody>
          <a:bodyPr vert="horz" lIns="104123" tIns="52062" rIns="104123" bIns="52062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1041217" rtl="0" eaLnBrk="1" latinLnBrk="0" hangingPunct="1"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0455" indent="-390455" algn="l" defTabSz="1041217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5989" indent="-325385" algn="l" defTabSz="1041217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1522" indent="-260304" algn="l" defTabSz="104121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2130" indent="-260304" algn="l" defTabSz="1041217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2740" indent="-260304" algn="l" defTabSz="1041217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63346" indent="-260304" algn="l" defTabSz="1041217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383955" indent="-260304" algn="l" defTabSz="1041217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04566" indent="-260304" algn="l" defTabSz="1041217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425173" indent="-260304" algn="l" defTabSz="1041217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4121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0609" algn="l" defTabSz="104121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1217" algn="l" defTabSz="104121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1826" algn="l" defTabSz="104121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2436" algn="l" defTabSz="104121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3042" algn="l" defTabSz="104121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3653" algn="l" defTabSz="104121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4260" algn="l" defTabSz="104121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64866" algn="l" defTabSz="104121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10693400" cy="3852639"/>
          </a:xfrm>
          <a:prstGeom prst="rect">
            <a:avLst/>
          </a:prstGeom>
          <a:solidFill>
            <a:srgbClr val="0068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Состояние противоболевой терапии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лечебных учреждениях Самарской 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области 2021-2022.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828303"/>
            <a:ext cx="106934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ru-RU" sz="2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с одним скругленным углом 7"/>
          <p:cNvSpPr/>
          <p:nvPr/>
        </p:nvSpPr>
        <p:spPr>
          <a:xfrm rot="10800000">
            <a:off x="4632320" y="3780628"/>
            <a:ext cx="6061080" cy="214316"/>
          </a:xfrm>
          <a:prstGeom prst="round1Rect">
            <a:avLst/>
          </a:prstGeom>
          <a:solidFill>
            <a:srgbClr val="FFC72C"/>
          </a:solidFill>
          <a:ln>
            <a:solidFill>
              <a:srgbClr val="FFC7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826420" y="5854661"/>
            <a:ext cx="5040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6832"/>
                </a:solidFill>
                <a:latin typeface="Times New Roman" pitchFamily="18" charset="0"/>
                <a:cs typeface="Times New Roman" pitchFamily="18" charset="0"/>
              </a:rPr>
              <a:t> 16.03.2023 года</a:t>
            </a:r>
          </a:p>
          <a:p>
            <a:pPr algn="ctr"/>
            <a:r>
              <a:rPr lang="ru-RU" sz="2400" b="1" dirty="0" smtClean="0">
                <a:solidFill>
                  <a:srgbClr val="006832"/>
                </a:solidFill>
                <a:latin typeface="Times New Roman" pitchFamily="18" charset="0"/>
                <a:cs typeface="Times New Roman" pitchFamily="18" charset="0"/>
              </a:rPr>
              <a:t>Самара</a:t>
            </a:r>
            <a:endParaRPr lang="ru-RU" sz="2400" b="1" dirty="0">
              <a:solidFill>
                <a:srgbClr val="00683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96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6180" y="252239"/>
            <a:ext cx="8822055" cy="108248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3158" b="1" dirty="0">
                <a:solidFill>
                  <a:srgbClr val="FFFFFF"/>
                </a:solidFill>
              </a:rPr>
              <a:t>Что влияет на качество противоболевой терапии в медицинских организациях</a:t>
            </a:r>
            <a:br>
              <a:rPr lang="ru-RU" sz="3158" b="1" dirty="0">
                <a:solidFill>
                  <a:srgbClr val="FFFFFF"/>
                </a:solidFill>
              </a:rPr>
            </a:br>
            <a:r>
              <a:rPr lang="ru-RU" sz="3158" dirty="0">
                <a:solidFill>
                  <a:srgbClr val="009999"/>
                </a:solidFill>
              </a:rPr>
              <a:t>Что влияет на качество противоболевой терапии в медицинских организациях</a:t>
            </a:r>
            <a:r>
              <a:rPr lang="ru-RU" sz="3508" dirty="0">
                <a:solidFill>
                  <a:srgbClr val="009999"/>
                </a:solidFill>
              </a:rPr>
              <a:t/>
            </a:r>
            <a:br>
              <a:rPr lang="ru-RU" sz="3508" dirty="0">
                <a:solidFill>
                  <a:srgbClr val="009999"/>
                </a:solidFill>
              </a:rPr>
            </a:br>
            <a:endParaRPr lang="ru-RU" sz="3508" dirty="0">
              <a:solidFill>
                <a:srgbClr val="009999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22006238"/>
              </p:ext>
            </p:extLst>
          </p:nvPr>
        </p:nvGraphicFramePr>
        <p:xfrm>
          <a:off x="234132" y="1692399"/>
          <a:ext cx="10076254" cy="56826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703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9999"/>
                </a:solidFill>
              </a:rPr>
              <a:t>А</a:t>
            </a:r>
            <a:r>
              <a:rPr lang="ru-RU" dirty="0" smtClean="0">
                <a:solidFill>
                  <a:srgbClr val="009999"/>
                </a:solidFill>
              </a:rPr>
              <a:t>декватная противоболевая терапия пациентов с ХБС</a:t>
            </a:r>
            <a:endParaRPr lang="ru-RU" dirty="0">
              <a:solidFill>
                <a:srgbClr val="009999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570796" y="1563014"/>
            <a:ext cx="9472330" cy="6538097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sz="2456" dirty="0"/>
              <a:t>Проблема – недостаточное назначение сильных обезболивающих препаратов (количество пациентов и длительность использования) 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456" dirty="0"/>
              <a:t>1. Недостаточное количество пациентов получают адекватную Противоболевую терапию              Мониторинг назначения НС (% адекватно обезболенных пациентов) - подекадный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ru-RU" sz="2456" dirty="0"/>
              <a:t>2. Низкий уровень выборки заявки                    Мониторинг исполнения заявки в конкретных лечебных учреждениях - еженедельный </a:t>
            </a:r>
            <a:r>
              <a:rPr lang="ru-RU" sz="2456" dirty="0" smtClean="0"/>
              <a:t>срез.</a:t>
            </a:r>
            <a:endParaRPr lang="ru-RU" sz="2456" dirty="0"/>
          </a:p>
          <a:p>
            <a:pPr marL="0" indent="0">
              <a:lnSpc>
                <a:spcPct val="110000"/>
              </a:lnSpc>
              <a:buNone/>
            </a:pPr>
            <a:r>
              <a:rPr lang="ru-RU" sz="2456" dirty="0"/>
              <a:t>3. </a:t>
            </a:r>
            <a:r>
              <a:rPr lang="ru-RU" sz="2456" dirty="0" smtClean="0"/>
              <a:t>Недостаточно длительное получение НС (среднее по области около 35 дней)</a:t>
            </a:r>
            <a:endParaRPr lang="ru-RU" sz="2456" dirty="0"/>
          </a:p>
        </p:txBody>
      </p:sp>
      <p:sp>
        <p:nvSpPr>
          <p:cNvPr id="7" name="Стрелка вправо 6"/>
          <p:cNvSpPr/>
          <p:nvPr/>
        </p:nvSpPr>
        <p:spPr>
          <a:xfrm>
            <a:off x="4226783" y="3750738"/>
            <a:ext cx="858145" cy="222755"/>
          </a:xfrm>
          <a:prstGeom prst="rightArrow">
            <a:avLst/>
          </a:prstGeom>
          <a:solidFill>
            <a:srgbClr val="00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842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1155" y="4568978"/>
            <a:ext cx="871588" cy="251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09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386260" y="468263"/>
            <a:ext cx="8184683" cy="1002507"/>
          </a:xfrm>
        </p:spPr>
        <p:txBody>
          <a:bodyPr>
            <a:noAutofit/>
          </a:bodyPr>
          <a:lstStyle/>
          <a:p>
            <a:r>
              <a:rPr lang="ru-RU" sz="2228" b="1" dirty="0">
                <a:solidFill>
                  <a:srgbClr val="0099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Анализ онлайн мониторинга </a:t>
            </a:r>
            <a:br>
              <a:rPr lang="ru-RU" sz="2228" b="1" dirty="0">
                <a:solidFill>
                  <a:srgbClr val="0099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228" b="1" dirty="0">
                <a:solidFill>
                  <a:srgbClr val="009999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 противоболевой терапии в государственных бюджетных учреждениях здравоохранения Самарской области</a:t>
            </a:r>
            <a:r>
              <a:rPr lang="ru-RU" sz="2228" b="1" dirty="0">
                <a:solidFill>
                  <a:srgbClr val="0099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228" b="1" dirty="0">
                <a:solidFill>
                  <a:srgbClr val="009999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228" b="1" dirty="0">
              <a:solidFill>
                <a:srgbClr val="009999"/>
              </a:solidFill>
            </a:endParaRPr>
          </a:p>
        </p:txBody>
      </p:sp>
      <p:graphicFrame>
        <p:nvGraphicFramePr>
          <p:cNvPr id="15" name="Объект 1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1770550"/>
              </p:ext>
            </p:extLst>
          </p:nvPr>
        </p:nvGraphicFramePr>
        <p:xfrm>
          <a:off x="230577" y="1470770"/>
          <a:ext cx="10125312" cy="47433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970436" y="6444927"/>
            <a:ext cx="4292512" cy="9750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828319"/>
            <a:r>
              <a:rPr lang="ru-RU" sz="1754" b="1" dirty="0">
                <a:solidFill>
                  <a:prstClr val="black"/>
                </a:solidFill>
              </a:rPr>
              <a:t>На 01.07.2021 – 33 %</a:t>
            </a:r>
          </a:p>
          <a:p>
            <a:pPr algn="ctr" defTabSz="828319"/>
            <a:r>
              <a:rPr lang="ru-RU" sz="1754" b="1" dirty="0">
                <a:solidFill>
                  <a:prstClr val="black"/>
                </a:solidFill>
              </a:rPr>
              <a:t>На </a:t>
            </a:r>
            <a:r>
              <a:rPr lang="ru-RU" sz="1754" b="1" dirty="0" smtClean="0">
                <a:solidFill>
                  <a:prstClr val="black"/>
                </a:solidFill>
              </a:rPr>
              <a:t>01.03.2023 </a:t>
            </a:r>
            <a:r>
              <a:rPr lang="ru-RU" sz="1754" b="1" dirty="0">
                <a:solidFill>
                  <a:prstClr val="black"/>
                </a:solidFill>
              </a:rPr>
              <a:t>–  </a:t>
            </a:r>
            <a:r>
              <a:rPr lang="ru-RU" sz="1754" b="1" dirty="0" smtClean="0"/>
              <a:t>82 </a:t>
            </a:r>
            <a:r>
              <a:rPr lang="ru-RU" sz="1754" b="1" dirty="0"/>
              <a:t>%</a:t>
            </a:r>
          </a:p>
          <a:p>
            <a:pPr defTabSz="828319"/>
            <a:endParaRPr lang="ru-RU" sz="2228" b="1" dirty="0"/>
          </a:p>
        </p:txBody>
      </p:sp>
    </p:spTree>
    <p:extLst>
      <p:ext uri="{BB962C8B-B14F-4D97-AF65-F5344CB8AC3E}">
        <p14:creationId xmlns:p14="http://schemas.microsoft.com/office/powerpoint/2010/main" val="1870857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466358490"/>
              </p:ext>
            </p:extLst>
          </p:nvPr>
        </p:nvGraphicFramePr>
        <p:xfrm>
          <a:off x="172983" y="468264"/>
          <a:ext cx="10371025" cy="6912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884518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8223"/>
            <a:ext cx="10531276" cy="741524"/>
          </a:xfrm>
          <a:noFill/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4BBD66"/>
                </a:solidFill>
              </a:rPr>
              <a:t>Исполнение заявки ЛУ Самары, </a:t>
            </a:r>
            <a:br>
              <a:rPr lang="ru-RU" sz="3200" b="1" dirty="0" smtClean="0">
                <a:solidFill>
                  <a:srgbClr val="4BBD66"/>
                </a:solidFill>
              </a:rPr>
            </a:br>
            <a:r>
              <a:rPr lang="ru-RU" sz="3000" b="1" dirty="0" smtClean="0">
                <a:solidFill>
                  <a:srgbClr val="4BBD66"/>
                </a:solidFill>
              </a:rPr>
              <a:t>сравнение </a:t>
            </a:r>
            <a:r>
              <a:rPr lang="ru-RU" sz="3000" dirty="0" smtClean="0">
                <a:solidFill>
                  <a:srgbClr val="002060"/>
                </a:solidFill>
              </a:rPr>
              <a:t>15 апреля</a:t>
            </a:r>
            <a:r>
              <a:rPr lang="ru-RU" sz="3000" dirty="0" smtClean="0"/>
              <a:t>/</a:t>
            </a:r>
            <a:r>
              <a:rPr lang="ru-RU" sz="3000" dirty="0" smtClean="0">
                <a:solidFill>
                  <a:srgbClr val="FF0000"/>
                </a:solidFill>
              </a:rPr>
              <a:t>24 июня</a:t>
            </a:r>
            <a:r>
              <a:rPr lang="ru-RU" sz="3000" dirty="0" smtClean="0"/>
              <a:t>/ </a:t>
            </a:r>
            <a:r>
              <a:rPr lang="ru-RU" sz="3000" dirty="0" smtClean="0">
                <a:solidFill>
                  <a:srgbClr val="98B954"/>
                </a:solidFill>
              </a:rPr>
              <a:t>25 августа</a:t>
            </a:r>
            <a:r>
              <a:rPr lang="ru-RU" sz="3000" dirty="0" smtClean="0"/>
              <a:t>/</a:t>
            </a:r>
            <a:r>
              <a:rPr lang="ru-RU" sz="3000" dirty="0" smtClean="0">
                <a:solidFill>
                  <a:srgbClr val="7030A0"/>
                </a:solidFill>
              </a:rPr>
              <a:t>29 декабря  2022</a:t>
            </a:r>
            <a:endParaRPr lang="ru-RU" sz="3000" dirty="0">
              <a:solidFill>
                <a:srgbClr val="7030A0"/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4199970"/>
              </p:ext>
            </p:extLst>
          </p:nvPr>
        </p:nvGraphicFramePr>
        <p:xfrm>
          <a:off x="534988" y="1044328"/>
          <a:ext cx="9623425" cy="64087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" name="Прямая соединительная линия 3"/>
          <p:cNvCxnSpPr/>
          <p:nvPr/>
        </p:nvCxnSpPr>
        <p:spPr>
          <a:xfrm flipV="1">
            <a:off x="1069450" y="3204567"/>
            <a:ext cx="9433048" cy="72008"/>
          </a:xfrm>
          <a:prstGeom prst="line">
            <a:avLst/>
          </a:prstGeom>
          <a:ln>
            <a:noFill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5453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132" y="108223"/>
            <a:ext cx="10153127" cy="813532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Исполнение заявки НС сельские районы,</a:t>
            </a:r>
            <a:br>
              <a:rPr lang="ru-RU" sz="3600" dirty="0" smtClean="0"/>
            </a:br>
            <a:r>
              <a:rPr lang="ru-RU" sz="3300" dirty="0" smtClean="0"/>
              <a:t>сравнение </a:t>
            </a:r>
            <a:r>
              <a:rPr lang="ru-RU" sz="3300" dirty="0" smtClean="0">
                <a:solidFill>
                  <a:schemeClr val="accent1">
                    <a:lumMod val="75000"/>
                  </a:schemeClr>
                </a:solidFill>
              </a:rPr>
              <a:t>15 </a:t>
            </a:r>
            <a:r>
              <a:rPr lang="ru-RU" sz="3600" dirty="0">
                <a:solidFill>
                  <a:srgbClr val="002060"/>
                </a:solidFill>
              </a:rPr>
              <a:t>апреля</a:t>
            </a:r>
            <a:r>
              <a:rPr lang="ru-RU" sz="3600" dirty="0"/>
              <a:t>/</a:t>
            </a:r>
            <a:r>
              <a:rPr lang="ru-RU" sz="3600" dirty="0">
                <a:solidFill>
                  <a:srgbClr val="FF0000"/>
                </a:solidFill>
              </a:rPr>
              <a:t>24 июня </a:t>
            </a:r>
            <a:r>
              <a:rPr lang="ru-RU" sz="3600" dirty="0" smtClean="0">
                <a:solidFill>
                  <a:srgbClr val="FF0000"/>
                </a:solidFill>
              </a:rPr>
              <a:t>/</a:t>
            </a:r>
            <a:r>
              <a:rPr lang="ru-RU" sz="3300" dirty="0" smtClean="0">
                <a:solidFill>
                  <a:srgbClr val="98B954"/>
                </a:solidFill>
              </a:rPr>
              <a:t>25 августа</a:t>
            </a:r>
            <a:r>
              <a:rPr lang="ru-RU" sz="3300" dirty="0" smtClean="0"/>
              <a:t>/</a:t>
            </a:r>
            <a:r>
              <a:rPr lang="ru-RU" sz="3300" dirty="0" smtClean="0">
                <a:solidFill>
                  <a:srgbClr val="7030A0"/>
                </a:solidFill>
              </a:rPr>
              <a:t>29 декабря  </a:t>
            </a:r>
            <a:r>
              <a:rPr lang="ru-RU" sz="3300" dirty="0">
                <a:solidFill>
                  <a:srgbClr val="7030A0"/>
                </a:solidFill>
              </a:rPr>
              <a:t>2022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7052316"/>
              </p:ext>
            </p:extLst>
          </p:nvPr>
        </p:nvGraphicFramePr>
        <p:xfrm>
          <a:off x="162124" y="1044327"/>
          <a:ext cx="10297144" cy="61926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105736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58" y="108223"/>
            <a:ext cx="10603284" cy="813532"/>
          </a:xfrm>
        </p:spPr>
        <p:txBody>
          <a:bodyPr>
            <a:normAutofit fontScale="90000"/>
          </a:bodyPr>
          <a:lstStyle/>
          <a:p>
            <a:r>
              <a:rPr lang="ru-RU" sz="4000" dirty="0"/>
              <a:t>Исполнение заявки НС Тольятти, </a:t>
            </a:r>
            <a:r>
              <a:rPr lang="ru-RU" sz="4000" dirty="0" smtClean="0"/>
              <a:t>Сызрань 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3600" dirty="0"/>
              <a:t>сравнение </a:t>
            </a:r>
            <a:r>
              <a:rPr lang="ru-RU" sz="3600" dirty="0">
                <a:solidFill>
                  <a:schemeClr val="accent1">
                    <a:lumMod val="75000"/>
                  </a:schemeClr>
                </a:solidFill>
              </a:rPr>
              <a:t>15 апреля/</a:t>
            </a:r>
            <a:r>
              <a:rPr lang="ru-RU" sz="3600" dirty="0">
                <a:solidFill>
                  <a:srgbClr val="FF0000"/>
                </a:solidFill>
              </a:rPr>
              <a:t>24 июня</a:t>
            </a:r>
            <a:r>
              <a:rPr lang="ru-RU" sz="3600" dirty="0" smtClean="0"/>
              <a:t>/</a:t>
            </a:r>
            <a:r>
              <a:rPr lang="ru-RU" sz="3600" dirty="0" smtClean="0">
                <a:solidFill>
                  <a:srgbClr val="98B954"/>
                </a:solidFill>
              </a:rPr>
              <a:t>25 августа</a:t>
            </a:r>
            <a:r>
              <a:rPr lang="ru-RU" sz="3600" dirty="0" smtClean="0"/>
              <a:t>/</a:t>
            </a:r>
            <a:r>
              <a:rPr lang="ru-RU" sz="3600" dirty="0" smtClean="0">
                <a:solidFill>
                  <a:srgbClr val="7030A0"/>
                </a:solidFill>
              </a:rPr>
              <a:t>29 декабря  </a:t>
            </a:r>
            <a:r>
              <a:rPr lang="ru-RU" sz="3600" dirty="0">
                <a:solidFill>
                  <a:srgbClr val="7030A0"/>
                </a:solidFill>
              </a:rPr>
              <a:t>2022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61558694"/>
              </p:ext>
            </p:extLst>
          </p:nvPr>
        </p:nvGraphicFramePr>
        <p:xfrm>
          <a:off x="534988" y="1260351"/>
          <a:ext cx="9623425" cy="5494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28553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8223"/>
            <a:ext cx="10603284" cy="936105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Исполнение заявки НС общее,</a:t>
            </a:r>
            <a:br>
              <a:rPr lang="ru-RU" sz="4000" dirty="0" smtClean="0"/>
            </a:br>
            <a:r>
              <a:rPr lang="ru-RU" sz="3600" dirty="0"/>
              <a:t>сравнение </a:t>
            </a:r>
            <a:r>
              <a:rPr lang="ru-RU" sz="3600" dirty="0">
                <a:solidFill>
                  <a:schemeClr val="accent1">
                    <a:lumMod val="75000"/>
                  </a:schemeClr>
                </a:solidFill>
              </a:rPr>
              <a:t>15 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</a:rPr>
              <a:t>апреля</a:t>
            </a:r>
            <a:r>
              <a:rPr lang="ru-RU" sz="3000" dirty="0" smtClean="0">
                <a:solidFill>
                  <a:prstClr val="black"/>
                </a:solidFill>
              </a:rPr>
              <a:t>/</a:t>
            </a:r>
            <a:r>
              <a:rPr lang="ru-RU" sz="3000" dirty="0" smtClean="0">
                <a:solidFill>
                  <a:srgbClr val="FF0000"/>
                </a:solidFill>
              </a:rPr>
              <a:t>24 </a:t>
            </a:r>
            <a:r>
              <a:rPr lang="ru-RU" sz="3000" dirty="0">
                <a:solidFill>
                  <a:srgbClr val="FF0000"/>
                </a:solidFill>
              </a:rPr>
              <a:t>июня </a:t>
            </a:r>
            <a:r>
              <a:rPr lang="ru-RU" sz="3600" dirty="0" smtClean="0"/>
              <a:t>/</a:t>
            </a:r>
            <a:r>
              <a:rPr lang="ru-RU" sz="3600" dirty="0" smtClean="0">
                <a:solidFill>
                  <a:srgbClr val="98B954"/>
                </a:solidFill>
              </a:rPr>
              <a:t>25 августа</a:t>
            </a:r>
            <a:r>
              <a:rPr lang="ru-RU" sz="3600" dirty="0" smtClean="0"/>
              <a:t>/</a:t>
            </a:r>
            <a:r>
              <a:rPr lang="ru-RU" sz="3600" dirty="0" smtClean="0">
                <a:solidFill>
                  <a:srgbClr val="7030A0"/>
                </a:solidFill>
              </a:rPr>
              <a:t>29 декабря  </a:t>
            </a:r>
            <a:r>
              <a:rPr lang="ru-RU" sz="3600" dirty="0">
                <a:solidFill>
                  <a:srgbClr val="7030A0"/>
                </a:solidFill>
              </a:rPr>
              <a:t>2022</a:t>
            </a: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22954750"/>
              </p:ext>
            </p:extLst>
          </p:nvPr>
        </p:nvGraphicFramePr>
        <p:xfrm>
          <a:off x="306140" y="1260351"/>
          <a:ext cx="9623425" cy="55664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11995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54212" y="252239"/>
            <a:ext cx="8822055" cy="1272435"/>
          </a:xfrm>
        </p:spPr>
        <p:txBody>
          <a:bodyPr/>
          <a:lstStyle/>
          <a:p>
            <a:r>
              <a:rPr lang="ru-RU" dirty="0" smtClean="0"/>
              <a:t>Индивидуальная работа с МО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82024" y="1524675"/>
            <a:ext cx="10311492" cy="571234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dirty="0" smtClean="0"/>
              <a:t>  </a:t>
            </a:r>
            <a:r>
              <a:rPr lang="ru-RU" sz="3200" dirty="0"/>
              <a:t>МО разделены на 5 групп: отличные, хорошие, средние, плохие, худшие показатели динамики назначения НС;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3200" dirty="0"/>
              <a:t> </a:t>
            </a:r>
            <a:r>
              <a:rPr lang="ru-RU" sz="3200" dirty="0"/>
              <a:t>Основная работа ведется с МО с худшими показателями (менее 4% выборки заявки в месяц):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200" dirty="0"/>
              <a:t> </a:t>
            </a:r>
            <a:r>
              <a:rPr lang="ru-RU" sz="3200" dirty="0"/>
              <a:t>15 выездов в МО в 2022 году, 2 выезда в 2023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200" dirty="0"/>
              <a:t> </a:t>
            </a:r>
            <a:r>
              <a:rPr lang="ru-RU" sz="3200" dirty="0" smtClean="0"/>
              <a:t>в  худших МО составлены </a:t>
            </a:r>
            <a:r>
              <a:rPr lang="ru-RU" sz="3200" dirty="0"/>
              <a:t>дорожные карты по противоболевой терапии (время среднего получения НС, назначение коротких п/о форм)</a:t>
            </a:r>
          </a:p>
          <a:p>
            <a:pPr marL="0" indent="0">
              <a:buNone/>
            </a:pPr>
            <a:r>
              <a:rPr lang="ru-RU" sz="3200" dirty="0" smtClean="0"/>
              <a:t>март </a:t>
            </a:r>
            <a:r>
              <a:rPr lang="ru-RU" sz="3200" dirty="0"/>
              <a:t>2022 – 17 МО, 28 декабря 2022 – 6 МО с динамикой </a:t>
            </a:r>
            <a:r>
              <a:rPr lang="ru-RU" sz="3200" dirty="0" smtClean="0"/>
              <a:t>выборки менее </a:t>
            </a:r>
            <a:r>
              <a:rPr lang="ru-RU" sz="3200" dirty="0"/>
              <a:t>4 % в месяц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86994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3544" y="868764"/>
            <a:ext cx="9298540" cy="68741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9999"/>
                </a:solidFill>
              </a:rPr>
              <a:t>Заявка на НС и ПВ</a:t>
            </a:r>
            <a:endParaRPr lang="ru-RU" dirty="0">
              <a:solidFill>
                <a:srgbClr val="009999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1185" y="1556177"/>
            <a:ext cx="9607757" cy="5752845"/>
          </a:xfrm>
        </p:spPr>
        <p:txBody>
          <a:bodyPr>
            <a:normAutofit/>
          </a:bodyPr>
          <a:lstStyle/>
          <a:p>
            <a:pPr marL="401010" indent="-401010">
              <a:lnSpc>
                <a:spcPct val="120000"/>
              </a:lnSpc>
              <a:buFont typeface="+mj-lt"/>
              <a:buAutoNum type="arabicPeriod"/>
            </a:pPr>
            <a:r>
              <a:rPr lang="ru-RU" sz="2456" b="1" dirty="0"/>
              <a:t>Каждая МО </a:t>
            </a:r>
            <a:r>
              <a:rPr lang="ru-RU" sz="2456" b="1" dirty="0" smtClean="0"/>
              <a:t>получила </a:t>
            </a:r>
            <a:r>
              <a:rPr lang="ru-RU" sz="2456" b="1" dirty="0"/>
              <a:t>Расчет по калькулятору на НС </a:t>
            </a:r>
          </a:p>
          <a:p>
            <a:pPr marL="401010" indent="-401010">
              <a:lnSpc>
                <a:spcPct val="120000"/>
              </a:lnSpc>
              <a:buFont typeface="+mj-lt"/>
              <a:buAutoNum type="arabicPeriod"/>
            </a:pPr>
            <a:r>
              <a:rPr lang="ru-RU" sz="2456" b="1" dirty="0"/>
              <a:t>Составляет заявку с возможностью индивидуального подхода </a:t>
            </a:r>
            <a:r>
              <a:rPr lang="ru-RU" sz="2105" dirty="0"/>
              <a:t>(до 30% от калькулятора, но с сохранением количества упаковок)</a:t>
            </a:r>
          </a:p>
          <a:p>
            <a:pPr marL="401010" indent="-401010">
              <a:buFont typeface="+mj-lt"/>
              <a:buAutoNum type="arabicPeriod"/>
            </a:pPr>
            <a:r>
              <a:rPr lang="ru-RU" sz="2105" b="1" dirty="0"/>
              <a:t> </a:t>
            </a:r>
            <a:r>
              <a:rPr lang="ru-RU" sz="2456" b="1" dirty="0"/>
              <a:t>Защита Заявок МО </a:t>
            </a:r>
            <a:r>
              <a:rPr lang="ru-RU" sz="2456" b="1" dirty="0"/>
              <a:t>в МЗ СО – 5 рабочих дней, по графику</a:t>
            </a:r>
            <a:endParaRPr lang="ru-RU" sz="2456" b="1" dirty="0"/>
          </a:p>
          <a:p>
            <a:pPr marL="0" indent="0" algn="ctr">
              <a:buNone/>
            </a:pPr>
            <a:r>
              <a:rPr lang="ru-RU" sz="1842" dirty="0"/>
              <a:t>    </a:t>
            </a:r>
            <a:r>
              <a:rPr lang="ru-RU" sz="2000" b="1" dirty="0">
                <a:solidFill>
                  <a:srgbClr val="FF0000"/>
                </a:solidFill>
              </a:rPr>
              <a:t>Пример </a:t>
            </a:r>
            <a:r>
              <a:rPr lang="ru-RU" sz="2000" b="1" dirty="0">
                <a:solidFill>
                  <a:srgbClr val="FF0000"/>
                </a:solidFill>
              </a:rPr>
              <a:t>коррекции заявки на 2023 год:</a:t>
            </a:r>
          </a:p>
          <a:p>
            <a:pPr marL="0" indent="0">
              <a:buNone/>
            </a:pPr>
            <a:r>
              <a:rPr lang="ru-RU" sz="2000" dirty="0">
                <a:solidFill>
                  <a:srgbClr val="FF0000"/>
                </a:solidFill>
              </a:rPr>
              <a:t>   </a:t>
            </a:r>
            <a:r>
              <a:rPr lang="ru-RU" sz="2000" i="1" dirty="0" err="1">
                <a:solidFill>
                  <a:srgbClr val="FF0000"/>
                </a:solidFill>
              </a:rPr>
              <a:t>Неинвазивные</a:t>
            </a:r>
            <a:r>
              <a:rPr lang="ru-RU" sz="2000" i="1" dirty="0">
                <a:solidFill>
                  <a:srgbClr val="FF0000"/>
                </a:solidFill>
              </a:rPr>
              <a:t> НС короткого </a:t>
            </a:r>
            <a:r>
              <a:rPr lang="ru-RU" sz="2000" i="1" dirty="0">
                <a:solidFill>
                  <a:srgbClr val="FF0000"/>
                </a:solidFill>
              </a:rPr>
              <a:t>действия                        ТДТС </a:t>
            </a:r>
            <a:r>
              <a:rPr lang="ru-RU" sz="2000" i="1" dirty="0" err="1">
                <a:solidFill>
                  <a:srgbClr val="FF0000"/>
                </a:solidFill>
              </a:rPr>
              <a:t>Фентанил</a:t>
            </a:r>
            <a:endParaRPr lang="ru-RU" sz="2000" i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2000" dirty="0">
                <a:solidFill>
                  <a:srgbClr val="FF0000"/>
                </a:solidFill>
              </a:rPr>
              <a:t> – </a:t>
            </a:r>
            <a:r>
              <a:rPr lang="ru-RU" sz="2000" dirty="0">
                <a:solidFill>
                  <a:srgbClr val="FF0000"/>
                </a:solidFill>
              </a:rPr>
              <a:t>калькулятор: </a:t>
            </a:r>
            <a:r>
              <a:rPr lang="ru-RU" sz="2000" dirty="0">
                <a:solidFill>
                  <a:srgbClr val="FF0000"/>
                </a:solidFill>
              </a:rPr>
              <a:t>10 000 </a:t>
            </a:r>
            <a:r>
              <a:rPr lang="ru-RU" sz="2000" dirty="0">
                <a:solidFill>
                  <a:srgbClr val="FF0000"/>
                </a:solidFill>
              </a:rPr>
              <a:t>упаковок                                      - калькулятор: 4 500 упаковок</a:t>
            </a:r>
            <a:endParaRPr lang="ru-RU" sz="2000" dirty="0">
              <a:solidFill>
                <a:srgbClr val="FF0000"/>
              </a:solidFill>
            </a:endParaRPr>
          </a:p>
          <a:p>
            <a:r>
              <a:rPr lang="ru-RU" sz="2000" dirty="0">
                <a:solidFill>
                  <a:srgbClr val="FF0000"/>
                </a:solidFill>
              </a:rPr>
              <a:t>- первичная  </a:t>
            </a:r>
            <a:r>
              <a:rPr lang="ru-RU" sz="2000" dirty="0">
                <a:solidFill>
                  <a:srgbClr val="FF0000"/>
                </a:solidFill>
              </a:rPr>
              <a:t>заявка:  </a:t>
            </a:r>
            <a:r>
              <a:rPr lang="ru-RU" sz="2000" dirty="0">
                <a:solidFill>
                  <a:srgbClr val="FF0000"/>
                </a:solidFill>
              </a:rPr>
              <a:t>5 400 упаковок </a:t>
            </a:r>
            <a:r>
              <a:rPr lang="ru-RU" sz="2000" dirty="0">
                <a:solidFill>
                  <a:srgbClr val="FF0000"/>
                </a:solidFill>
              </a:rPr>
              <a:t>                            - первичная заявка: 6700 упаковок</a:t>
            </a:r>
            <a:endParaRPr lang="ru-RU" sz="2000" dirty="0">
              <a:solidFill>
                <a:srgbClr val="FF0000"/>
              </a:solidFill>
            </a:endParaRPr>
          </a:p>
          <a:p>
            <a:r>
              <a:rPr lang="ru-RU" sz="2000" dirty="0">
                <a:solidFill>
                  <a:srgbClr val="FF0000"/>
                </a:solidFill>
              </a:rPr>
              <a:t>- </a:t>
            </a:r>
            <a:r>
              <a:rPr lang="ru-RU" sz="2000" dirty="0">
                <a:solidFill>
                  <a:srgbClr val="FF0000"/>
                </a:solidFill>
              </a:rPr>
              <a:t>окончательная заявка: </a:t>
            </a:r>
            <a:r>
              <a:rPr lang="ru-RU" sz="2000" dirty="0">
                <a:solidFill>
                  <a:srgbClr val="FF0000"/>
                </a:solidFill>
              </a:rPr>
              <a:t>9 </a:t>
            </a:r>
            <a:r>
              <a:rPr lang="ru-RU" sz="2000" dirty="0">
                <a:solidFill>
                  <a:srgbClr val="FF0000"/>
                </a:solidFill>
              </a:rPr>
              <a:t>500  </a:t>
            </a:r>
            <a:r>
              <a:rPr lang="ru-RU" sz="2000" dirty="0">
                <a:solidFill>
                  <a:srgbClr val="FF0000"/>
                </a:solidFill>
              </a:rPr>
              <a:t>упаковок                        </a:t>
            </a:r>
            <a:r>
              <a:rPr lang="ru-RU" sz="2000" dirty="0">
                <a:solidFill>
                  <a:srgbClr val="FF0000"/>
                </a:solidFill>
              </a:rPr>
              <a:t>- окончательная заявка: 4 800  </a:t>
            </a:r>
            <a:r>
              <a:rPr lang="ru-RU" sz="1930" dirty="0">
                <a:solidFill>
                  <a:srgbClr val="FF0000"/>
                </a:solidFill>
              </a:rPr>
              <a:t>упаковок   </a:t>
            </a:r>
            <a:endParaRPr lang="ru-RU" sz="193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2105" b="1" dirty="0"/>
              <a:t>4</a:t>
            </a:r>
            <a:r>
              <a:rPr lang="ru-RU" sz="2105" b="1" dirty="0"/>
              <a:t> Контроль заявок МО в ТП и ФП иных обезболивающих и ко-анальгетиков </a:t>
            </a:r>
            <a:r>
              <a:rPr lang="ru-RU" sz="1842" dirty="0"/>
              <a:t>(</a:t>
            </a:r>
            <a:r>
              <a:rPr lang="ru-RU" sz="1842" dirty="0" err="1"/>
              <a:t>прегабалин</a:t>
            </a:r>
            <a:r>
              <a:rPr lang="ru-RU" sz="1842" dirty="0"/>
              <a:t>, </a:t>
            </a:r>
            <a:r>
              <a:rPr lang="ru-RU" sz="1842" dirty="0" err="1"/>
              <a:t>тапентадол</a:t>
            </a:r>
            <a:r>
              <a:rPr lang="ru-RU" sz="1842" dirty="0"/>
              <a:t>, </a:t>
            </a:r>
            <a:r>
              <a:rPr lang="ru-RU" sz="1842" dirty="0" err="1"/>
              <a:t>трамадол</a:t>
            </a:r>
            <a:r>
              <a:rPr lang="ru-RU" sz="1842" dirty="0"/>
              <a:t>, </a:t>
            </a:r>
            <a:r>
              <a:rPr lang="ru-RU" sz="1842" dirty="0" err="1"/>
              <a:t>галоперидол</a:t>
            </a:r>
            <a:r>
              <a:rPr lang="ru-RU" sz="1842" dirty="0"/>
              <a:t> и др.)</a:t>
            </a:r>
          </a:p>
          <a:p>
            <a:pPr marL="0" indent="0">
              <a:buNone/>
            </a:pPr>
            <a:r>
              <a:rPr lang="ru-RU" sz="2105" b="1" dirty="0"/>
              <a:t>5</a:t>
            </a:r>
            <a:r>
              <a:rPr lang="ru-RU" sz="2105" b="1" dirty="0"/>
              <a:t>. Контроль заявки ПВ </a:t>
            </a:r>
            <a:r>
              <a:rPr lang="ru-RU" sz="1666" dirty="0"/>
              <a:t>(</a:t>
            </a:r>
            <a:r>
              <a:rPr lang="ru-RU" sz="1666" dirty="0" err="1"/>
              <a:t>мидазолам</a:t>
            </a:r>
            <a:r>
              <a:rPr lang="ru-RU" sz="1666" dirty="0"/>
              <a:t> защечный, </a:t>
            </a:r>
            <a:r>
              <a:rPr lang="ru-RU" sz="1666" dirty="0" err="1"/>
              <a:t>диазепам</a:t>
            </a:r>
            <a:r>
              <a:rPr lang="ru-RU" sz="1666" dirty="0"/>
              <a:t> ректальный)</a:t>
            </a:r>
            <a:endParaRPr lang="ru-RU" sz="1666" dirty="0"/>
          </a:p>
        </p:txBody>
      </p:sp>
    </p:spTree>
    <p:extLst>
      <p:ext uri="{BB962C8B-B14F-4D97-AF65-F5344CB8AC3E}">
        <p14:creationId xmlns:p14="http://schemas.microsoft.com/office/powerpoint/2010/main" val="3854428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Вызовы 2023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4670" y="1260351"/>
            <a:ext cx="9624060" cy="5976664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Новая лекарственная форма – капли Морфин, 1 мг в 1 </a:t>
            </a:r>
            <a:r>
              <a:rPr lang="ru-RU" dirty="0" smtClean="0"/>
              <a:t>капле – новые возможности купирования прорывной боли</a:t>
            </a:r>
            <a:endParaRPr lang="ru-RU" dirty="0" smtClean="0"/>
          </a:p>
          <a:p>
            <a:endParaRPr lang="ru-RU" dirty="0" smtClean="0"/>
          </a:p>
          <a:p>
            <a:r>
              <a:rPr lang="ru-RU" dirty="0" err="1" smtClean="0"/>
              <a:t>Оксикодон</a:t>
            </a:r>
            <a:r>
              <a:rPr lang="ru-RU" dirty="0" smtClean="0"/>
              <a:t> + </a:t>
            </a:r>
            <a:r>
              <a:rPr lang="ru-RU" dirty="0" err="1" smtClean="0"/>
              <a:t>налоксон</a:t>
            </a:r>
            <a:r>
              <a:rPr lang="ru-RU" dirty="0" smtClean="0"/>
              <a:t> – </a:t>
            </a:r>
            <a:r>
              <a:rPr lang="ru-RU" dirty="0" smtClean="0"/>
              <a:t>отсутствует </a:t>
            </a:r>
            <a:r>
              <a:rPr lang="ru-RU" dirty="0" smtClean="0"/>
              <a:t>до конца 2023</a:t>
            </a:r>
          </a:p>
          <a:p>
            <a:endParaRPr lang="ru-RU" dirty="0" smtClean="0"/>
          </a:p>
          <a:p>
            <a:r>
              <a:rPr lang="ru-RU" dirty="0" smtClean="0"/>
              <a:t>Доставка ежемесячно 1/12 заявки предполагает равномерное назначение разных препаратов (на настоящий момент это менее, чем в половине МО)</a:t>
            </a:r>
          </a:p>
        </p:txBody>
      </p:sp>
    </p:spTree>
    <p:extLst>
      <p:ext uri="{BB962C8B-B14F-4D97-AF65-F5344CB8AC3E}">
        <p14:creationId xmlns:p14="http://schemas.microsoft.com/office/powerpoint/2010/main" val="7100831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472</Words>
  <Application>Microsoft Office PowerPoint</Application>
  <PresentationFormat>Произвольный</PresentationFormat>
  <Paragraphs>69</Paragraphs>
  <Slides>12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Times New Roman</vt:lpstr>
      <vt:lpstr>Wingdings</vt:lpstr>
      <vt:lpstr>Тема Office</vt:lpstr>
      <vt:lpstr>Презентация PowerPoint</vt:lpstr>
      <vt:lpstr>Что влияет на качество противоболевой терапии в медицинских организациях Что влияет на качество противоболевой терапии в медицинских организациях </vt:lpstr>
      <vt:lpstr>Адекватная противоболевая терапия пациентов с ХБС</vt:lpstr>
      <vt:lpstr>Анализ онлайн мониторинга  по противоболевой терапии в государственных бюджетных учреждениях здравоохранения Самарской области </vt:lpstr>
      <vt:lpstr>Презентация PowerPoint</vt:lpstr>
      <vt:lpstr>Исполнение заявки ЛУ Самары,  сравнение 15 апреля/24 июня/ 25 августа/29 декабря  2022</vt:lpstr>
      <vt:lpstr>Исполнение заявки НС сельские районы, сравнение 15 апреля/24 июня /25 августа/29 декабря  2022</vt:lpstr>
      <vt:lpstr>Исполнение заявки НС Тольятти, Сызрань  сравнение 15 апреля/24 июня/25 августа/29 декабря  2022</vt:lpstr>
      <vt:lpstr>Исполнение заявки НС общее, сравнение 15 апреля/24 июня /25 августа/29 декабря  2022</vt:lpstr>
      <vt:lpstr>Индивидуальная работа с МО</vt:lpstr>
      <vt:lpstr>Заявка на НС и ПВ</vt:lpstr>
      <vt:lpstr>Вызовы 2023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/>
  <cp:lastModifiedBy/>
  <cp:revision>776</cp:revision>
  <dcterms:created xsi:type="dcterms:W3CDTF">2014-08-26T06:52:19Z</dcterms:created>
  <dcterms:modified xsi:type="dcterms:W3CDTF">2023-03-09T20:17:44Z</dcterms:modified>
</cp:coreProperties>
</file>