
<file path=[Content_Types].xml><?xml version="1.0" encoding="utf-8"?>
<Types xmlns="http://schemas.openxmlformats.org/package/2006/content-types">
  <Override PartName="/_rels/.rels" ContentType="application/vnd.openxmlformats-package.relationships+xml"/>
  <Override PartName="/docProps/custom.xml" ContentType="application/vnd.openxmlformats-officedocument.custom-propertie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_rels/presentation.xml.rels" ContentType="application/vnd.openxmlformats-package.relationships+xml"/>
  <Override PartName="/ppt/notesSlides/_rels/notesSlide1.xml.rels" ContentType="application/vnd.openxmlformats-package.relationships+xml"/>
  <Override PartName="/ppt/notesSlides/notesSlide1.xml" ContentType="application/vnd.openxmlformats-officedocument.presentationml.notesSlide+xml"/>
  <Override PartName="/ppt/slideMasters/_rels/slideMaster4.xml.rels" ContentType="application/vnd.openxmlformats-package.relationships+xml"/>
  <Override PartName="/ppt/slideMasters/_rels/slideMaster1.xml.rels" ContentType="application/vnd.openxmlformats-package.relationships+xml"/>
  <Override PartName="/ppt/slideMasters/_rels/slideMaster3.xml.rels" ContentType="application/vnd.openxmlformats-package.relationships+xml"/>
  <Override PartName="/ppt/slideMasters/_rels/slideMaster2.xml.rels" ContentType="application/vnd.openxmlformats-package.relationships+xml"/>
  <Override PartName="/ppt/slideMasters/slideMaster4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presentation.xml" ContentType="application/vnd.openxmlformats-officedocument.presentationml.presentation.main+xml"/>
  <Override PartName="/ppt/theme/theme5.xml" ContentType="application/vnd.openxmlformats-officedocument.theme+xml"/>
  <Override PartName="/ppt/theme/theme4.xml" ContentType="application/vnd.openxmlformats-officedocument.theme+xml"/>
  <Override PartName="/ppt/theme/theme3.xml" ContentType="application/vnd.openxmlformats-officedocument.theme+xml"/>
  <Override PartName="/ppt/theme/theme1.xml" ContentType="application/vnd.openxmlformats-officedocument.theme+xml"/>
  <Override PartName="/ppt/theme/theme2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_rels/slideLayout45.xml.rels" ContentType="application/vnd.openxmlformats-package.relationships+xml"/>
  <Override PartName="/ppt/slideLayouts/_rels/slideLayout44.xml.rels" ContentType="application/vnd.openxmlformats-package.relationships+xml"/>
  <Override PartName="/ppt/slideLayouts/_rels/slideLayout43.xml.rels" ContentType="application/vnd.openxmlformats-package.relationships+xml"/>
  <Override PartName="/ppt/slideLayouts/_rels/slideLayout42.xml.rels" ContentType="application/vnd.openxmlformats-package.relationships+xml"/>
  <Override PartName="/ppt/slideLayouts/_rels/slideLayout41.xml.rels" ContentType="application/vnd.openxmlformats-package.relationships+xml"/>
  <Override PartName="/ppt/slideLayouts/_rels/slideLayout40.xml.rels" ContentType="application/vnd.openxmlformats-package.relationships+xml"/>
  <Override PartName="/ppt/slideLayouts/_rels/slideLayout38.xml.rels" ContentType="application/vnd.openxmlformats-package.relationships+xml"/>
  <Override PartName="/ppt/slideLayouts/_rels/slideLayout37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48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46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47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3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30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31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34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36.xml.rels" ContentType="application/vnd.openxmlformats-package.relationships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Masters/_rels/notesMaster1.xml.rels" ContentType="application/vnd.openxmlformats-package.relationships+xml"/>
  <Override PartName="/ppt/notesMasters/notesMaster1.xml" ContentType="application/vnd.openxmlformats-officedocument.presentationml.notesMaster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_rels/slide14.xml.rels" ContentType="application/vnd.openxmlformats-package.relationships+xml"/>
  <Override PartName="/ppt/slides/_rels/slide13.xml.rels" ContentType="application/vnd.openxmlformats-package.relationships+xml"/>
  <Override PartName="/ppt/slides/_rels/slide12.xml.rels" ContentType="application/vnd.openxmlformats-package.relationships+xml"/>
  <Override PartName="/ppt/slides/_rels/slide11.xml.rels" ContentType="application/vnd.openxmlformats-package.relationships+xml"/>
  <Override PartName="/ppt/slides/_rels/slide10.xml.rels" ContentType="application/vnd.openxmlformats-package.relationships+xml"/>
  <Override PartName="/ppt/slides/_rels/slide8.xml.rels" ContentType="application/vnd.openxmlformats-package.relationships+xml"/>
  <Override PartName="/ppt/slides/_rels/slide7.xml.rels" ContentType="application/vnd.openxmlformats-package.relationships+xml"/>
  <Override PartName="/ppt/slides/_rels/slide2.xml.rels" ContentType="application/vnd.openxmlformats-package.relationships+xml"/>
  <Override PartName="/ppt/slides/_rels/slide9.xml.rels" ContentType="application/vnd.openxmlformats-package.relationships+xml"/>
  <Override PartName="/ppt/slides/_rels/slide1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_rels/slide6.xml.rels" ContentType="application/vnd.openxmlformats-package.relationships+xml"/>
  <Override PartName="/ppt/slides/slide12.xml" ContentType="application/vnd.openxmlformats-officedocument.presentationml.slide+xml"/>
  <Override PartName="/ppt/slides/slide9.xml" ContentType="application/vnd.openxmlformats-officedocument.presentationml.slide+xml"/>
  <Override PartName="/ppt/slides/slide11.xml" ContentType="application/vnd.openxmlformats-officedocument.presentationml.slide+xml"/>
  <Override PartName="/ppt/slides/slide8.xml" ContentType="application/vnd.openxmlformats-officedocument.presentationml.slide+xml"/>
  <Override PartName="/ppt/slides/slide10.xml" ContentType="application/vnd.openxmlformats-officedocument.presentationml.slide+xml"/>
  <Override PartName="/ppt/slides/slide7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  <p:sldMasterId id="2147483674" r:id="rId4"/>
    <p:sldMasterId id="2147483687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</p:sldIdLst>
  <p:sldSz cx="9144000" cy="6858000"/>
  <p:notesSz cx="6858000" cy="9144000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Master" Target="slideMasters/slideMaster4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0" Type="http://schemas.openxmlformats.org/officeDocument/2006/relationships/slide" Target="slides/slide14.xml"/>
</Relationships>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5.xml"/>
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PlaceHolder 1"/>
          <p:cNvSpPr>
            <a:spLocks noGrp="1"/>
          </p:cNvSpPr>
          <p:nvPr>
            <p:ph type="sldImg"/>
          </p:nvPr>
        </p:nvSpPr>
        <p:spPr>
          <a:xfrm>
            <a:off x="216000" y="812520"/>
            <a:ext cx="7127280" cy="4008960"/>
          </a:xfrm>
          <a:prstGeom prst="rect">
            <a:avLst/>
          </a:prstGeom>
        </p:spPr>
        <p:txBody>
          <a:bodyPr lIns="0" rIns="0" tIns="0" bIns="0" anchor="ctr"/>
          <a:p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Для перемещения страницы щёлкните мышью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5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</p:spPr>
        <p:txBody>
          <a:bodyPr lIns="0" rIns="0" tIns="0" bIns="0"/>
          <a:p>
            <a:r>
              <a:rPr b="0" lang="ru-RU" sz="2000" spc="-1" strike="noStrike">
                <a:latin typeface="Arial"/>
              </a:rPr>
              <a:t>Для правки формата примечаний щёлкните мышью</a:t>
            </a:r>
            <a:endParaRPr b="0" lang="ru-RU" sz="2000" spc="-1" strike="noStrike">
              <a:latin typeface="Arial"/>
            </a:endParaRPr>
          </a:p>
        </p:txBody>
      </p:sp>
      <p:sp>
        <p:nvSpPr>
          <p:cNvPr id="196" name="PlaceHolder 3"/>
          <p:cNvSpPr>
            <a:spLocks noGrp="1"/>
          </p:cNvSpPr>
          <p:nvPr>
            <p:ph type="hdr"/>
          </p:nvPr>
        </p:nvSpPr>
        <p:spPr>
          <a:xfrm>
            <a:off x="0" y="0"/>
            <a:ext cx="3280680" cy="534240"/>
          </a:xfrm>
          <a:prstGeom prst="rect">
            <a:avLst/>
          </a:prstGeom>
        </p:spPr>
        <p:txBody>
          <a:bodyPr lIns="0" rIns="0" tIns="0" bIns="0"/>
          <a:p>
            <a:r>
              <a:rPr b="0" lang="ru-RU" sz="1400" spc="-1" strike="noStrike">
                <a:latin typeface="Times New Roman"/>
              </a:rPr>
              <a:t>&lt;верхний колонтитул&gt;</a:t>
            </a:r>
            <a:endParaRPr b="0" lang="ru-RU" sz="1400" spc="-1" strike="noStrike">
              <a:latin typeface="Times New Roman"/>
            </a:endParaRPr>
          </a:p>
        </p:txBody>
      </p:sp>
      <p:sp>
        <p:nvSpPr>
          <p:cNvPr id="197" name="PlaceHolder 4"/>
          <p:cNvSpPr>
            <a:spLocks noGrp="1"/>
          </p:cNvSpPr>
          <p:nvPr>
            <p:ph type="dt"/>
          </p:nvPr>
        </p:nvSpPr>
        <p:spPr>
          <a:xfrm>
            <a:off x="4278960" y="0"/>
            <a:ext cx="3280680" cy="534240"/>
          </a:xfrm>
          <a:prstGeom prst="rect">
            <a:avLst/>
          </a:prstGeom>
        </p:spPr>
        <p:txBody>
          <a:bodyPr lIns="0" rIns="0" tIns="0" bIns="0"/>
          <a:p>
            <a:pPr algn="r"/>
            <a:r>
              <a:rPr b="0" lang="ru-RU" sz="1400" spc="-1" strike="noStrike">
                <a:latin typeface="Times New Roman"/>
              </a:rPr>
              <a:t>&lt;дата/время&gt;</a:t>
            </a:r>
            <a:endParaRPr b="0" lang="ru-RU" sz="1400" spc="-1" strike="noStrike">
              <a:latin typeface="Times New Roman"/>
            </a:endParaRPr>
          </a:p>
        </p:txBody>
      </p:sp>
      <p:sp>
        <p:nvSpPr>
          <p:cNvPr id="198" name="PlaceHolder 5"/>
          <p:cNvSpPr>
            <a:spLocks noGrp="1"/>
          </p:cNvSpPr>
          <p:nvPr>
            <p:ph type="ftr"/>
          </p:nvPr>
        </p:nvSpPr>
        <p:spPr>
          <a:xfrm>
            <a:off x="0" y="10157400"/>
            <a:ext cx="3280680" cy="534240"/>
          </a:xfrm>
          <a:prstGeom prst="rect">
            <a:avLst/>
          </a:prstGeom>
        </p:spPr>
        <p:txBody>
          <a:bodyPr lIns="0" rIns="0" tIns="0" bIns="0" anchor="b"/>
          <a:p>
            <a:r>
              <a:rPr b="0" lang="ru-RU" sz="1400" spc="-1" strike="noStrike">
                <a:latin typeface="Times New Roman"/>
              </a:rPr>
              <a:t>&lt;нижний колонтитул&gt;</a:t>
            </a:r>
            <a:endParaRPr b="0" lang="ru-RU" sz="1400" spc="-1" strike="noStrike">
              <a:latin typeface="Times New Roman"/>
            </a:endParaRPr>
          </a:p>
        </p:txBody>
      </p:sp>
      <p:sp>
        <p:nvSpPr>
          <p:cNvPr id="199" name="PlaceHolder 6"/>
          <p:cNvSpPr>
            <a:spLocks noGrp="1"/>
          </p:cNvSpPr>
          <p:nvPr>
            <p:ph type="sldNum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</p:spPr>
        <p:txBody>
          <a:bodyPr lIns="0" rIns="0" tIns="0" bIns="0" anchor="b"/>
          <a:p>
            <a:pPr algn="r"/>
            <a:fld id="{B11F5571-24DD-4F89-A64D-9C424932EC8C}" type="slidenum">
              <a:rPr b="0" lang="ru-RU" sz="1400" spc="-1" strike="noStrike">
                <a:latin typeface="Times New Roman"/>
              </a:rPr>
              <a:t>&lt;номер&gt;</a:t>
            </a:fld>
            <a:endParaRPr b="0" lang="ru-RU" sz="14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</p:notesMaster>
</file>

<file path=ppt/notesSlides/_rels/notesSlide1.xml.rels><?xml version="1.0" encoding="UTF-8"?>
<Relationships xmlns="http://schemas.openxmlformats.org/package/2006/relationships"><Relationship Id="rId1" Type="http://schemas.openxmlformats.org/officeDocument/2006/relationships/slide" Target="../slides/slide1.xml"/><Relationship Id="rId2" Type="http://schemas.openxmlformats.org/officeDocument/2006/relationships/notesMaster" Target="../notesMasters/notesMaster1.xml"/>
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PlaceHolder 1"/>
          <p:cNvSpPr>
            <a:spLocks noGrp="1"/>
          </p:cNvSpPr>
          <p:nvPr>
            <p:ph type="sldImg"/>
          </p:nvPr>
        </p:nvSpPr>
        <p:spPr>
          <a:xfrm>
            <a:off x="1108080" y="812880"/>
            <a:ext cx="5343120" cy="4008240"/>
          </a:xfrm>
          <a:prstGeom prst="rect">
            <a:avLst/>
          </a:prstGeom>
        </p:spPr>
      </p:sp>
      <p:sp>
        <p:nvSpPr>
          <p:cNvPr id="228" name="PlaceHolder 2"/>
          <p:cNvSpPr>
            <a:spLocks noGrp="1"/>
          </p:cNvSpPr>
          <p:nvPr>
            <p:ph type="body"/>
          </p:nvPr>
        </p:nvSpPr>
        <p:spPr>
          <a:xfrm>
            <a:off x="756000" y="5078520"/>
            <a:ext cx="6047280" cy="4810680"/>
          </a:xfrm>
          <a:prstGeom prst="rect">
            <a:avLst/>
          </a:prstGeom>
        </p:spPr>
        <p:txBody>
          <a:bodyPr lIns="0" rIns="0" tIns="0" bIns="0"/>
          <a:p>
            <a:endParaRPr b="0" lang="ru-RU" sz="2000" spc="-1" strike="noStrike">
              <a:latin typeface="Arial"/>
            </a:endParaRPr>
          </a:p>
        </p:txBody>
      </p:sp>
      <p:sp>
        <p:nvSpPr>
          <p:cNvPr id="229" name="TextShape 3"/>
          <p:cNvSpPr txBox="1"/>
          <p:nvPr/>
        </p:nvSpPr>
        <p:spPr>
          <a:xfrm>
            <a:off x="4278960" y="10157400"/>
            <a:ext cx="3280320" cy="53388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b"/>
          <a:p>
            <a:pPr algn="r">
              <a:lnSpc>
                <a:spcPct val="100000"/>
              </a:lnSpc>
            </a:pPr>
            <a:fld id="{B1A6BD7A-C259-41DC-BA52-2D6E5534423D}" type="slidenum">
              <a:rPr b="0" lang="ru-RU" sz="1400" spc="-1" strike="noStrike">
                <a:solidFill>
                  <a:srgbClr val="000000"/>
                </a:solidFill>
                <a:latin typeface="Times New Roman"/>
                <a:ea typeface="+mn-ea"/>
              </a:rPr>
              <a:t>&lt;номер&gt;</a:t>
            </a:fld>
            <a:endParaRPr b="0" lang="ru-RU" sz="1400" spc="-1" strike="noStrike">
              <a:latin typeface="Times New Roman"/>
            </a:endParaRPr>
          </a:p>
        </p:txBody>
      </p:sp>
    </p:spTree>
  </p:cSld>
</p:note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7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8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5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6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9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4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7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8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9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0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1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9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4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0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4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7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8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1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4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5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6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9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0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1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2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3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4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4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5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9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2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3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6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0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1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4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5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6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7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8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3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3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9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4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4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4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4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rIns="0" tIns="0" bIns="0" anchor="ctr"/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4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9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0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4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4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4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7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8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4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1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4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4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5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6" name="PlaceHolder 5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Layouts/slideLayout4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9" name="PlaceHolder 3"/>
          <p:cNvSpPr>
            <a:spLocks noGrp="1"/>
          </p:cNvSpPr>
          <p:nvPr>
            <p:ph type="body"/>
          </p:nvPr>
        </p:nvSpPr>
        <p:spPr>
          <a:xfrm>
            <a:off x="323964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0" name="PlaceHolder 4"/>
          <p:cNvSpPr>
            <a:spLocks noGrp="1"/>
          </p:cNvSpPr>
          <p:nvPr>
            <p:ph type="body"/>
          </p:nvPr>
        </p:nvSpPr>
        <p:spPr>
          <a:xfrm>
            <a:off x="6022080" y="160452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1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2" name="PlaceHolder 6"/>
          <p:cNvSpPr>
            <a:spLocks noGrp="1"/>
          </p:cNvSpPr>
          <p:nvPr>
            <p:ph type="body"/>
          </p:nvPr>
        </p:nvSpPr>
        <p:spPr>
          <a:xfrm>
            <a:off x="323964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3" name="PlaceHolder 7"/>
          <p:cNvSpPr>
            <a:spLocks noGrp="1"/>
          </p:cNvSpPr>
          <p:nvPr>
            <p:ph type="body"/>
          </p:nvPr>
        </p:nvSpPr>
        <p:spPr>
          <a:xfrm>
            <a:off x="6022080" y="3682080"/>
            <a:ext cx="2649600" cy="18968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8.xml"/><Relationship Id="rId6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0.xml"/><Relationship Id="rId8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5.xml"/><Relationship Id="rId13" Type="http://schemas.openxmlformats.org/officeDocument/2006/relationships/slideLayout" Target="../slideLayouts/slideLayout36.xml"/>
</Relationships>
</file>

<file path=ppt/slideMasters/_rels/slideMaster4.xml.rels><?xml version="1.0" encoding="UTF-8"?>
<Relationships xmlns="http://schemas.openxmlformats.org/package/2006/relationships"><Relationship Id="rId1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9.xml"/><Relationship Id="rId5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2.xml"/><Relationship Id="rId8" Type="http://schemas.openxmlformats.org/officeDocument/2006/relationships/slideLayout" Target="../slideLayouts/slideLayout43.xml"/><Relationship Id="rId9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5.xml"/><Relationship Id="rId11" Type="http://schemas.openxmlformats.org/officeDocument/2006/relationships/slideLayout" Target="../slideLayouts/slideLayout46.xml"/><Relationship Id="rId12" Type="http://schemas.openxmlformats.org/officeDocument/2006/relationships/slideLayout" Target="../slideLayouts/slideLayout47.xml"/><Relationship Id="rId13" Type="http://schemas.openxmlformats.org/officeDocument/2006/relationships/slideLayout" Target="../slideLayouts/slideLayout48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CustomShape 1" hidden="1"/>
          <p:cNvSpPr/>
          <p:nvPr/>
        </p:nvSpPr>
        <p:spPr>
          <a:xfrm>
            <a:off x="228600" y="228600"/>
            <a:ext cx="8694360" cy="2467440"/>
          </a:xfrm>
          <a:prstGeom prst="roundRect">
            <a:avLst>
              <a:gd name="adj" fmla="val 3362"/>
            </a:avLst>
          </a:prstGeom>
          <a:gradFill rotWithShape="0"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1" name="Group 2"/>
          <p:cNvGrpSpPr/>
          <p:nvPr/>
        </p:nvGrpSpPr>
        <p:grpSpPr>
          <a:xfrm>
            <a:off x="211680" y="1679400"/>
            <a:ext cx="8722080" cy="1328400"/>
            <a:chOff x="211680" y="1679400"/>
            <a:chExt cx="8722080" cy="1328400"/>
          </a:xfrm>
        </p:grpSpPr>
        <p:sp>
          <p:nvSpPr>
            <p:cNvPr id="2" name="CustomShape 3"/>
            <p:cNvSpPr/>
            <p:nvPr/>
          </p:nvSpPr>
          <p:spPr>
            <a:xfrm>
              <a:off x="6047280" y="1824480"/>
              <a:ext cx="2874960" cy="712440"/>
            </a:xfrm>
            <a:custGeom>
              <a:avLst/>
              <a:gdLst/>
              <a:ahLst/>
              <a:rect l="l" t="t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3" name="CustomShape 4"/>
            <p:cNvSpPr/>
            <p:nvPr/>
          </p:nvSpPr>
          <p:spPr>
            <a:xfrm>
              <a:off x="2619360" y="1696320"/>
              <a:ext cx="5542920" cy="848520"/>
            </a:xfrm>
            <a:custGeom>
              <a:avLst/>
              <a:gdLst/>
              <a:ahLst/>
              <a:rect l="l" t="t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4" name="CustomShape 5"/>
            <p:cNvSpPr/>
            <p:nvPr/>
          </p:nvSpPr>
          <p:spPr>
            <a:xfrm>
              <a:off x="2828880" y="1708560"/>
              <a:ext cx="5466600" cy="772920"/>
            </a:xfrm>
            <a:custGeom>
              <a:avLst/>
              <a:gdLst/>
              <a:ahLst/>
              <a:rect l="l" t="t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>
              <a:solidFill>
                <a:srgbClr val="ffffff"/>
              </a:solidFill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" name="CustomShape 6"/>
            <p:cNvSpPr/>
            <p:nvPr/>
          </p:nvSpPr>
          <p:spPr>
            <a:xfrm>
              <a:off x="5609520" y="1694880"/>
              <a:ext cx="3306600" cy="650160"/>
            </a:xfrm>
            <a:custGeom>
              <a:avLst/>
              <a:gdLst/>
              <a:ahLst/>
              <a:rect l="l" t="t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>
              <a:solidFill>
                <a:srgbClr val="ffffff"/>
              </a:solidFill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6" name="CustomShape 7"/>
            <p:cNvSpPr/>
            <p:nvPr/>
          </p:nvSpPr>
          <p:spPr>
            <a:xfrm>
              <a:off x="211680" y="1679400"/>
              <a:ext cx="8722080" cy="1328400"/>
            </a:xfrm>
            <a:custGeom>
              <a:avLst/>
              <a:gdLst/>
              <a:ahLst/>
              <a:rect l="l" t="t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rgbClr val="ffffff"/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7" name="CustomShape 8"/>
          <p:cNvSpPr/>
          <p:nvPr/>
        </p:nvSpPr>
        <p:spPr>
          <a:xfrm>
            <a:off x="228600" y="228600"/>
            <a:ext cx="8694360" cy="6033600"/>
          </a:xfrm>
          <a:prstGeom prst="roundRect">
            <a:avLst>
              <a:gd name="adj" fmla="val 1272"/>
            </a:avLst>
          </a:prstGeom>
          <a:gradFill rotWithShape="0"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8" name="Group 9"/>
          <p:cNvGrpSpPr/>
          <p:nvPr/>
        </p:nvGrpSpPr>
        <p:grpSpPr>
          <a:xfrm>
            <a:off x="211680" y="5353920"/>
            <a:ext cx="8722080" cy="1330200"/>
            <a:chOff x="211680" y="5353920"/>
            <a:chExt cx="8722080" cy="1330200"/>
          </a:xfrm>
        </p:grpSpPr>
        <p:sp>
          <p:nvSpPr>
            <p:cNvPr id="9" name="CustomShape 10"/>
            <p:cNvSpPr/>
            <p:nvPr/>
          </p:nvSpPr>
          <p:spPr>
            <a:xfrm>
              <a:off x="6054840" y="5499360"/>
              <a:ext cx="2878560" cy="713520"/>
            </a:xfrm>
            <a:custGeom>
              <a:avLst/>
              <a:gdLst/>
              <a:ahLst/>
              <a:rect l="l" t="t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0" name="CustomShape 11"/>
            <p:cNvSpPr/>
            <p:nvPr/>
          </p:nvSpPr>
          <p:spPr>
            <a:xfrm>
              <a:off x="2622240" y="5370840"/>
              <a:ext cx="5550120" cy="849960"/>
            </a:xfrm>
            <a:custGeom>
              <a:avLst/>
              <a:gdLst/>
              <a:ahLst/>
              <a:rect l="l" t="t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1" name="CustomShape 12"/>
            <p:cNvSpPr/>
            <p:nvPr/>
          </p:nvSpPr>
          <p:spPr>
            <a:xfrm>
              <a:off x="2832120" y="5383080"/>
              <a:ext cx="5473440" cy="774000"/>
            </a:xfrm>
            <a:custGeom>
              <a:avLst/>
              <a:gdLst/>
              <a:ahLst/>
              <a:rect l="l" t="t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>
              <a:solidFill>
                <a:srgbClr val="ffffff"/>
              </a:solidFill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2" name="CustomShape 13"/>
            <p:cNvSpPr/>
            <p:nvPr/>
          </p:nvSpPr>
          <p:spPr>
            <a:xfrm>
              <a:off x="5616360" y="5369760"/>
              <a:ext cx="3310920" cy="650880"/>
            </a:xfrm>
            <a:custGeom>
              <a:avLst/>
              <a:gdLst/>
              <a:ahLst/>
              <a:rect l="l" t="t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>
              <a:solidFill>
                <a:srgbClr val="ffffff"/>
              </a:solidFill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3" name="CustomShape 14"/>
            <p:cNvSpPr/>
            <p:nvPr/>
          </p:nvSpPr>
          <p:spPr>
            <a:xfrm>
              <a:off x="211680" y="5353920"/>
              <a:ext cx="8722080" cy="1330200"/>
            </a:xfrm>
            <a:custGeom>
              <a:avLst/>
              <a:gdLst/>
              <a:ahLst/>
              <a:rect l="l" t="t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rgbClr val="ffffff"/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14" name="PlaceHolder 15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Для правки текста заглавия щёлкните мышью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" name="PlaceHolder 16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Для правки структуры щёлкните мышью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Второй уровень структуры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Третий уровень структуры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Четвёртый уровень структуры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Пятый уровень структуры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Шестой уровень структуры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Седьмой уровень структуры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CustomShape 1" hidden="1"/>
          <p:cNvSpPr/>
          <p:nvPr/>
        </p:nvSpPr>
        <p:spPr>
          <a:xfrm>
            <a:off x="228600" y="228600"/>
            <a:ext cx="8694360" cy="2467440"/>
          </a:xfrm>
          <a:prstGeom prst="roundRect">
            <a:avLst>
              <a:gd name="adj" fmla="val 3362"/>
            </a:avLst>
          </a:prstGeom>
          <a:gradFill rotWithShape="0"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53" name="Group 2"/>
          <p:cNvGrpSpPr/>
          <p:nvPr/>
        </p:nvGrpSpPr>
        <p:grpSpPr>
          <a:xfrm>
            <a:off x="211680" y="1679400"/>
            <a:ext cx="8722080" cy="1328400"/>
            <a:chOff x="211680" y="1679400"/>
            <a:chExt cx="8722080" cy="1328400"/>
          </a:xfrm>
        </p:grpSpPr>
        <p:sp>
          <p:nvSpPr>
            <p:cNvPr id="54" name="CustomShape 3"/>
            <p:cNvSpPr/>
            <p:nvPr/>
          </p:nvSpPr>
          <p:spPr>
            <a:xfrm>
              <a:off x="6047280" y="1824480"/>
              <a:ext cx="2874960" cy="712440"/>
            </a:xfrm>
            <a:custGeom>
              <a:avLst/>
              <a:gdLst/>
              <a:ahLst/>
              <a:rect l="l" t="t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5" name="CustomShape 4"/>
            <p:cNvSpPr/>
            <p:nvPr/>
          </p:nvSpPr>
          <p:spPr>
            <a:xfrm>
              <a:off x="2619360" y="1696320"/>
              <a:ext cx="5542920" cy="848520"/>
            </a:xfrm>
            <a:custGeom>
              <a:avLst/>
              <a:gdLst/>
              <a:ahLst/>
              <a:rect l="l" t="t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6" name="CustomShape 5"/>
            <p:cNvSpPr/>
            <p:nvPr/>
          </p:nvSpPr>
          <p:spPr>
            <a:xfrm>
              <a:off x="2828880" y="1708560"/>
              <a:ext cx="5466600" cy="772920"/>
            </a:xfrm>
            <a:custGeom>
              <a:avLst/>
              <a:gdLst/>
              <a:ahLst/>
              <a:rect l="l" t="t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>
              <a:solidFill>
                <a:srgbClr val="ffffff"/>
              </a:solidFill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7" name="CustomShape 6"/>
            <p:cNvSpPr/>
            <p:nvPr/>
          </p:nvSpPr>
          <p:spPr>
            <a:xfrm>
              <a:off x="5609520" y="1694880"/>
              <a:ext cx="3306600" cy="650160"/>
            </a:xfrm>
            <a:custGeom>
              <a:avLst/>
              <a:gdLst/>
              <a:ahLst/>
              <a:rect l="l" t="t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>
              <a:solidFill>
                <a:srgbClr val="ffffff"/>
              </a:solidFill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58" name="CustomShape 7"/>
            <p:cNvSpPr/>
            <p:nvPr/>
          </p:nvSpPr>
          <p:spPr>
            <a:xfrm>
              <a:off x="211680" y="1679400"/>
              <a:ext cx="8722080" cy="1328400"/>
            </a:xfrm>
            <a:custGeom>
              <a:avLst/>
              <a:gdLst/>
              <a:ahLst/>
              <a:rect l="l" t="t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rgbClr val="ffffff"/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59" name="CustomShape 8"/>
          <p:cNvSpPr/>
          <p:nvPr/>
        </p:nvSpPr>
        <p:spPr>
          <a:xfrm>
            <a:off x="228600" y="228600"/>
            <a:ext cx="8694360" cy="1424880"/>
          </a:xfrm>
          <a:prstGeom prst="roundRect">
            <a:avLst>
              <a:gd name="adj" fmla="val 7136"/>
            </a:avLst>
          </a:prstGeom>
          <a:gradFill rotWithShape="0"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60" name="Group 9"/>
          <p:cNvGrpSpPr/>
          <p:nvPr/>
        </p:nvGrpSpPr>
        <p:grpSpPr>
          <a:xfrm>
            <a:off x="211680" y="714240"/>
            <a:ext cx="8722080" cy="1328400"/>
            <a:chOff x="211680" y="714240"/>
            <a:chExt cx="8722080" cy="1328400"/>
          </a:xfrm>
        </p:grpSpPr>
        <p:sp>
          <p:nvSpPr>
            <p:cNvPr id="61" name="CustomShape 10"/>
            <p:cNvSpPr/>
            <p:nvPr/>
          </p:nvSpPr>
          <p:spPr>
            <a:xfrm>
              <a:off x="6047280" y="859320"/>
              <a:ext cx="2874960" cy="712440"/>
            </a:xfrm>
            <a:custGeom>
              <a:avLst/>
              <a:gdLst/>
              <a:ahLst/>
              <a:rect l="l" t="t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62" name="CustomShape 11"/>
            <p:cNvSpPr/>
            <p:nvPr/>
          </p:nvSpPr>
          <p:spPr>
            <a:xfrm>
              <a:off x="2619360" y="730800"/>
              <a:ext cx="5542920" cy="848520"/>
            </a:xfrm>
            <a:custGeom>
              <a:avLst/>
              <a:gdLst/>
              <a:ahLst/>
              <a:rect l="l" t="t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63" name="CustomShape 12"/>
            <p:cNvSpPr/>
            <p:nvPr/>
          </p:nvSpPr>
          <p:spPr>
            <a:xfrm>
              <a:off x="2828880" y="743040"/>
              <a:ext cx="5466600" cy="772920"/>
            </a:xfrm>
            <a:custGeom>
              <a:avLst/>
              <a:gdLst/>
              <a:ahLst/>
              <a:rect l="l" t="t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>
              <a:solidFill>
                <a:srgbClr val="ffffff"/>
              </a:solidFill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64" name="CustomShape 13"/>
            <p:cNvSpPr/>
            <p:nvPr/>
          </p:nvSpPr>
          <p:spPr>
            <a:xfrm>
              <a:off x="5609520" y="729720"/>
              <a:ext cx="3306600" cy="650160"/>
            </a:xfrm>
            <a:custGeom>
              <a:avLst/>
              <a:gdLst/>
              <a:ahLst/>
              <a:rect l="l" t="t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>
              <a:solidFill>
                <a:srgbClr val="ffffff"/>
              </a:solidFill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65" name="CustomShape 14"/>
            <p:cNvSpPr/>
            <p:nvPr/>
          </p:nvSpPr>
          <p:spPr>
            <a:xfrm>
              <a:off x="211680" y="714240"/>
              <a:ext cx="8722080" cy="1328400"/>
            </a:xfrm>
            <a:custGeom>
              <a:avLst/>
              <a:gdLst/>
              <a:ahLst/>
              <a:rect l="l" t="t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rgbClr val="ffffff"/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66" name="PlaceHolder 15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Для правки текста заглавия щёлкните мышью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7" name="PlaceHolder 16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Для правки структуры щёлкните мышью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Второй уровень структуры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Третий уровень структуры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Четвёртый уровень структуры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Пятый уровень структуры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Шестой уровень структуры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Седьмой уровень структуры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CustomShape 1"/>
          <p:cNvSpPr/>
          <p:nvPr/>
        </p:nvSpPr>
        <p:spPr>
          <a:xfrm>
            <a:off x="228600" y="228600"/>
            <a:ext cx="8694360" cy="2467440"/>
          </a:xfrm>
          <a:prstGeom prst="roundRect">
            <a:avLst>
              <a:gd name="adj" fmla="val 3362"/>
            </a:avLst>
          </a:prstGeom>
          <a:gradFill rotWithShape="0"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105" name="Group 2"/>
          <p:cNvGrpSpPr/>
          <p:nvPr/>
        </p:nvGrpSpPr>
        <p:grpSpPr>
          <a:xfrm>
            <a:off x="211680" y="1679400"/>
            <a:ext cx="8722080" cy="1328400"/>
            <a:chOff x="211680" y="1679400"/>
            <a:chExt cx="8722080" cy="1328400"/>
          </a:xfrm>
        </p:grpSpPr>
        <p:sp>
          <p:nvSpPr>
            <p:cNvPr id="106" name="CustomShape 3"/>
            <p:cNvSpPr/>
            <p:nvPr/>
          </p:nvSpPr>
          <p:spPr>
            <a:xfrm>
              <a:off x="6047280" y="1824480"/>
              <a:ext cx="2874960" cy="712440"/>
            </a:xfrm>
            <a:custGeom>
              <a:avLst/>
              <a:gdLst/>
              <a:ahLst/>
              <a:rect l="l" t="t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07" name="CustomShape 4"/>
            <p:cNvSpPr/>
            <p:nvPr/>
          </p:nvSpPr>
          <p:spPr>
            <a:xfrm>
              <a:off x="2619360" y="1696320"/>
              <a:ext cx="5542920" cy="848520"/>
            </a:xfrm>
            <a:custGeom>
              <a:avLst/>
              <a:gdLst/>
              <a:ahLst/>
              <a:rect l="l" t="t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08" name="CustomShape 5"/>
            <p:cNvSpPr/>
            <p:nvPr/>
          </p:nvSpPr>
          <p:spPr>
            <a:xfrm>
              <a:off x="2828880" y="1708560"/>
              <a:ext cx="5466600" cy="772920"/>
            </a:xfrm>
            <a:custGeom>
              <a:avLst/>
              <a:gdLst/>
              <a:ahLst/>
              <a:rect l="l" t="t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>
              <a:solidFill>
                <a:srgbClr val="ffffff"/>
              </a:solidFill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09" name="CustomShape 6"/>
            <p:cNvSpPr/>
            <p:nvPr/>
          </p:nvSpPr>
          <p:spPr>
            <a:xfrm>
              <a:off x="5609520" y="1694880"/>
              <a:ext cx="3306600" cy="650160"/>
            </a:xfrm>
            <a:custGeom>
              <a:avLst/>
              <a:gdLst/>
              <a:ahLst/>
              <a:rect l="l" t="t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>
              <a:solidFill>
                <a:srgbClr val="ffffff"/>
              </a:solidFill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10" name="CustomShape 7"/>
            <p:cNvSpPr/>
            <p:nvPr/>
          </p:nvSpPr>
          <p:spPr>
            <a:xfrm>
              <a:off x="211680" y="1679400"/>
              <a:ext cx="8722080" cy="1328400"/>
            </a:xfrm>
            <a:custGeom>
              <a:avLst/>
              <a:gdLst/>
              <a:ahLst/>
              <a:rect l="l" t="t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rgbClr val="ffffff"/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111" name="PlaceHolder 8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rIns="0" tIns="0" bIns="0" anchor="ctr"/>
          <a:p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Для правки текста заглавия щёлкните мышью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2" name="PlaceHolder 9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Для правки структуры щёлкните мышью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Второй уровень структуры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Третий уровень структуры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Четвёртый уровень структуры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Пятый уровень структуры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Шестой уровень структуры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Седьмой уровень структуры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</p:sldLayoutIdLst>
</p:sldMaster>
</file>

<file path=ppt/slideMasters/slideMaster4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CustomShape 1"/>
          <p:cNvSpPr/>
          <p:nvPr/>
        </p:nvSpPr>
        <p:spPr>
          <a:xfrm>
            <a:off x="228600" y="228600"/>
            <a:ext cx="8694360" cy="2467440"/>
          </a:xfrm>
          <a:prstGeom prst="roundRect">
            <a:avLst>
              <a:gd name="adj" fmla="val 3362"/>
            </a:avLst>
          </a:prstGeom>
          <a:gradFill rotWithShape="0"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150" name="Group 2"/>
          <p:cNvGrpSpPr/>
          <p:nvPr/>
        </p:nvGrpSpPr>
        <p:grpSpPr>
          <a:xfrm>
            <a:off x="211680" y="1679400"/>
            <a:ext cx="8722080" cy="1328400"/>
            <a:chOff x="211680" y="1679400"/>
            <a:chExt cx="8722080" cy="1328400"/>
          </a:xfrm>
        </p:grpSpPr>
        <p:sp>
          <p:nvSpPr>
            <p:cNvPr id="151" name="CustomShape 3"/>
            <p:cNvSpPr/>
            <p:nvPr/>
          </p:nvSpPr>
          <p:spPr>
            <a:xfrm>
              <a:off x="6047280" y="1824480"/>
              <a:ext cx="2874960" cy="712440"/>
            </a:xfrm>
            <a:custGeom>
              <a:avLst/>
              <a:gdLst/>
              <a:ahLst/>
              <a:rect l="l" t="t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52" name="CustomShape 4"/>
            <p:cNvSpPr/>
            <p:nvPr/>
          </p:nvSpPr>
          <p:spPr>
            <a:xfrm>
              <a:off x="2619360" y="1696320"/>
              <a:ext cx="5542920" cy="848520"/>
            </a:xfrm>
            <a:custGeom>
              <a:avLst/>
              <a:gdLst/>
              <a:ahLst/>
              <a:rect l="l" t="t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53" name="CustomShape 5"/>
            <p:cNvSpPr/>
            <p:nvPr/>
          </p:nvSpPr>
          <p:spPr>
            <a:xfrm>
              <a:off x="2828880" y="1708560"/>
              <a:ext cx="5466600" cy="772920"/>
            </a:xfrm>
            <a:custGeom>
              <a:avLst/>
              <a:gdLst/>
              <a:ahLst/>
              <a:rect l="l" t="t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>
              <a:solidFill>
                <a:srgbClr val="ffffff"/>
              </a:solidFill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54" name="CustomShape 6"/>
            <p:cNvSpPr/>
            <p:nvPr/>
          </p:nvSpPr>
          <p:spPr>
            <a:xfrm>
              <a:off x="5609520" y="1694880"/>
              <a:ext cx="3306600" cy="650160"/>
            </a:xfrm>
            <a:custGeom>
              <a:avLst/>
              <a:gdLst/>
              <a:ahLst/>
              <a:rect l="l" t="t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>
              <a:solidFill>
                <a:srgbClr val="ffffff"/>
              </a:solidFill>
            </a:ln>
          </p:spPr>
          <p:style>
            <a:lnRef idx="0"/>
            <a:fillRef idx="0"/>
            <a:effectRef idx="0"/>
            <a:fontRef idx="minor"/>
          </p:style>
        </p:sp>
        <p:sp>
          <p:nvSpPr>
            <p:cNvPr id="155" name="CustomShape 7"/>
            <p:cNvSpPr/>
            <p:nvPr/>
          </p:nvSpPr>
          <p:spPr>
            <a:xfrm>
              <a:off x="211680" y="1679400"/>
              <a:ext cx="8722080" cy="1328400"/>
            </a:xfrm>
            <a:custGeom>
              <a:avLst/>
              <a:gdLst/>
              <a:ahLst/>
              <a:rect l="l" t="t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solidFill>
              <a:srgbClr val="ffffff"/>
            </a:solidFill>
            <a:ln w="9360">
              <a:noFill/>
            </a:ln>
          </p:spPr>
          <p:style>
            <a:lnRef idx="0"/>
            <a:fillRef idx="0"/>
            <a:effectRef idx="0"/>
            <a:fontRef idx="minor"/>
          </p:style>
        </p:sp>
      </p:grpSp>
      <p:sp>
        <p:nvSpPr>
          <p:cNvPr id="156" name="PlaceHolder 8"/>
          <p:cNvSpPr>
            <a:spLocks noGrp="1"/>
          </p:cNvSpPr>
          <p:nvPr>
            <p:ph type="title"/>
          </p:nvPr>
        </p:nvSpPr>
        <p:spPr>
          <a:xfrm>
            <a:off x="457200" y="221040"/>
            <a:ext cx="8228880" cy="1249920"/>
          </a:xfrm>
          <a:prstGeom prst="rect">
            <a:avLst/>
          </a:prstGeom>
        </p:spPr>
        <p:txBody>
          <a:bodyPr lIns="0" rIns="0" tIns="0" bIns="0" anchor="ctr"/>
          <a:p>
            <a:r>
              <a:rPr b="0" lang="ru-RU" sz="4400" spc="-1" strike="noStrike">
                <a:solidFill>
                  <a:srgbClr val="000000"/>
                </a:solidFill>
                <a:latin typeface="Arial"/>
              </a:rPr>
              <a:t>Для правки текста заглавия щёлкните мышью</a:t>
            </a:r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7" name="PlaceHolder 9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8880" cy="397692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Для правки структуры щёлкните мышью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Второй уровень структуры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Третий уровень структуры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Четвёртый уровень структуры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Пятый уровень структуры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Шестой уровень структуры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Седьмой уровень структуры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  <p:sldLayoutId id="2147483699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7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7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CustomShape 1"/>
          <p:cNvSpPr/>
          <p:nvPr/>
        </p:nvSpPr>
        <p:spPr>
          <a:xfrm>
            <a:off x="685800" y="542880"/>
            <a:ext cx="7770960" cy="28360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b">
            <a:normAutofit/>
          </a:bodyPr>
          <a:p>
            <a:pPr algn="ctr">
              <a:lnSpc>
                <a:spcPct val="100000"/>
              </a:lnSpc>
            </a:pPr>
            <a:r>
              <a:rPr b="0" lang="ru-RU" sz="4400" spc="-1" strike="noStrike">
                <a:solidFill>
                  <a:srgbClr val="1b4171"/>
                </a:solidFill>
                <a:latin typeface="Candara"/>
                <a:ea typeface="DejaVu Sans"/>
              </a:rPr>
              <a:t>Состояние и перспективы оказания паллиативной медицинской помощи в Республике Дагестан</a:t>
            </a:r>
            <a:endParaRPr b="0" lang="ru-RU" sz="4400" spc="-1" strike="noStrike">
              <a:latin typeface="Arial"/>
            </a:endParaRPr>
          </a:p>
        </p:txBody>
      </p:sp>
      <p:sp>
        <p:nvSpPr>
          <p:cNvPr id="201" name="CustomShape 2"/>
          <p:cNvSpPr/>
          <p:nvPr/>
        </p:nvSpPr>
        <p:spPr>
          <a:xfrm>
            <a:off x="1368000" y="3657600"/>
            <a:ext cx="6402960" cy="19796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>
            <a:normAutofit/>
          </a:bodyPr>
          <a:p>
            <a:pPr algn="ctr">
              <a:lnSpc>
                <a:spcPct val="100000"/>
              </a:lnSpc>
              <a:spcBef>
                <a:spcPts val="400"/>
              </a:spcBef>
            </a:pPr>
            <a:r>
              <a:rPr b="0" lang="ru-RU" sz="2000" spc="-1" strike="noStrike">
                <a:solidFill>
                  <a:srgbClr val="016296"/>
                </a:solidFill>
                <a:latin typeface="Candara"/>
                <a:ea typeface="DejaVu Sans"/>
              </a:rPr>
              <a:t>Главный внештатный специалист по паллиативной медицинской помощи МЗ РД, заведующая отделением паллиативной медицинской помощи ГБУ РД «ГКБ»</a:t>
            </a:r>
            <a:endParaRPr b="0" lang="ru-RU" sz="2000" spc="-1" strike="noStrike">
              <a:latin typeface="Arial"/>
            </a:endParaRPr>
          </a:p>
          <a:p>
            <a:pPr algn="ctr">
              <a:lnSpc>
                <a:spcPct val="100000"/>
              </a:lnSpc>
              <a:spcBef>
                <a:spcPts val="400"/>
              </a:spcBef>
            </a:pPr>
            <a:r>
              <a:rPr b="0" lang="ru-RU" sz="2000" spc="-1" strike="noStrike">
                <a:solidFill>
                  <a:srgbClr val="016296"/>
                </a:solidFill>
                <a:latin typeface="Candara"/>
                <a:ea typeface="DejaVu Sans"/>
              </a:rPr>
              <a:t>Хабибулаева Пасихат Магомедовна</a:t>
            </a:r>
            <a:endParaRPr b="0" lang="ru-RU" sz="2000" spc="-1" strike="noStrike">
              <a:latin typeface="Arial"/>
            </a:endParaRPr>
          </a:p>
        </p:txBody>
      </p:sp>
    </p:spTree>
  </p:cSld>
  <p:timing>
    <p:tnLst>
      <p:par>
        <p:cTn id="1" dur="indefinite" restart="never" nodeType="tmRoot">
          <p:childTnLst>
            <p:seq>
              <p:cTn id="2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CustomShape 1"/>
          <p:cNvSpPr/>
          <p:nvPr/>
        </p:nvSpPr>
        <p:spPr>
          <a:xfrm>
            <a:off x="1072080" y="1428840"/>
            <a:ext cx="7199280" cy="397224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>
              <a:lnSpc>
                <a:spcPct val="107000"/>
              </a:lnSpc>
              <a:spcAft>
                <a:spcPts val="799"/>
              </a:spcAft>
            </a:pPr>
            <a:r>
              <a:rPr b="0" lang="ru-RU" sz="2800" spc="-1" strike="noStrike">
                <a:solidFill>
                  <a:srgbClr val="0b87d6"/>
                </a:solidFill>
                <a:latin typeface="Times New Roman"/>
                <a:ea typeface="Calibri"/>
              </a:rPr>
              <a:t>Паллиативная помощь на сегодняшний день - это уникальный подход, позволяющий улучшить качество жизни пациентов (детей и взрослых) и их семей, столкнувшихся с проблемами, связанными с угрожающими жизни заболеваниями, путем предотвращения и облегчения страданий за счет раннего выявления, тщательной оценки и лечения боли и других соматических симптомов, а также оказания психосоциальной и духовной поддержки. </a:t>
            </a:r>
            <a:endParaRPr b="0" lang="ru-RU" sz="2800" spc="-1" strike="noStrike">
              <a:latin typeface="Arial"/>
            </a:endParaRPr>
          </a:p>
        </p:txBody>
      </p:sp>
    </p:spTree>
  </p:cSld>
  <p:timing>
    <p:tnLst>
      <p:par>
        <p:cTn id="3" dur="indefinite" restart="never" nodeType="tmRoot">
          <p:childTnLst>
            <p:seq>
              <p:cTn id="4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CustomShape 1"/>
          <p:cNvSpPr/>
          <p:nvPr/>
        </p:nvSpPr>
        <p:spPr>
          <a:xfrm>
            <a:off x="467640" y="1214280"/>
            <a:ext cx="8228160" cy="519840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algn="just">
              <a:lnSpc>
                <a:spcPct val="100000"/>
              </a:lnSpc>
              <a:spcBef>
                <a:spcPts val="479"/>
              </a:spcBef>
            </a:pPr>
            <a:endParaRPr b="0" lang="ru-RU" sz="1800" spc="-1" strike="noStrike">
              <a:latin typeface="Arial"/>
            </a:endParaRPr>
          </a:p>
          <a:p>
            <a:pPr algn="just">
              <a:lnSpc>
                <a:spcPct val="100000"/>
              </a:lnSpc>
              <a:spcBef>
                <a:spcPts val="479"/>
              </a:spcBef>
            </a:pPr>
            <a:endParaRPr b="0" lang="ru-RU" sz="1800" spc="-1" strike="noStrike">
              <a:latin typeface="Arial"/>
            </a:endParaRPr>
          </a:p>
          <a:p>
            <a:pPr algn="just">
              <a:lnSpc>
                <a:spcPct val="100000"/>
              </a:lnSpc>
              <a:spcBef>
                <a:spcPts val="479"/>
              </a:spcBef>
            </a:pPr>
            <a:endParaRPr b="0" lang="ru-RU" sz="1800" spc="-1" strike="noStrike">
              <a:latin typeface="Arial"/>
            </a:endParaRPr>
          </a:p>
          <a:p>
            <a:pPr algn="just">
              <a:lnSpc>
                <a:spcPct val="100000"/>
              </a:lnSpc>
              <a:spcBef>
                <a:spcPts val="479"/>
              </a:spcBef>
            </a:pPr>
            <a:endParaRPr b="0" lang="ru-RU" sz="1800" spc="-1" strike="noStrike">
              <a:latin typeface="Arial"/>
            </a:endParaRPr>
          </a:p>
          <a:p>
            <a:pPr marL="1080">
              <a:lnSpc>
                <a:spcPct val="100000"/>
              </a:lnSpc>
              <a:spcBef>
                <a:spcPts val="479"/>
              </a:spcBef>
            </a:pPr>
            <a:r>
              <a:rPr b="0" lang="ru-RU" sz="2400" spc="-1" strike="noStrike">
                <a:solidFill>
                  <a:srgbClr val="073e87"/>
                </a:solidFill>
                <a:latin typeface="Candara"/>
                <a:ea typeface="DejaVu Sans"/>
              </a:rPr>
              <a:t>Паллиативная медицинская помощь как отдельное направление в Дагестане начала развиваться относительно недавно. В марте 2019г. открылось первое отделение паллиативной медицинской помощи для взрослого населения на базе ГБУ РД «Городская клиническая больница», рассчитанная на 20 коек. 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204" name="CustomShape 2"/>
          <p:cNvSpPr/>
          <p:nvPr/>
        </p:nvSpPr>
        <p:spPr>
          <a:xfrm>
            <a:off x="457200" y="274680"/>
            <a:ext cx="8289720" cy="56052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rmAutofit/>
          </a:bodyPr>
          <a:p>
            <a:pPr algn="ctr">
              <a:lnSpc>
                <a:spcPct val="100000"/>
              </a:lnSpc>
            </a:pPr>
            <a:r>
              <a:rPr b="0" lang="ru-RU" sz="4400" spc="-1" strike="noStrike">
                <a:solidFill>
                  <a:srgbClr val="ffffff"/>
                </a:solidFill>
                <a:latin typeface="Candara"/>
                <a:ea typeface="DejaVu Sans"/>
              </a:rPr>
              <a:t>Паллиативная медицинская помощь</a:t>
            </a:r>
            <a:endParaRPr b="0" lang="ru-RU" sz="4400" spc="-1" strike="noStrike">
              <a:latin typeface="Arial"/>
            </a:endParaRPr>
          </a:p>
        </p:txBody>
      </p:sp>
    </p:spTree>
  </p:cSld>
  <p:timing>
    <p:tnLst>
      <p:par>
        <p:cTn id="5" dur="indefinite" restart="never" nodeType="tmRoot">
          <p:childTnLst>
            <p:seq>
              <p:cTn id="6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CustomShape 1"/>
          <p:cNvSpPr/>
          <p:nvPr/>
        </p:nvSpPr>
        <p:spPr>
          <a:xfrm>
            <a:off x="871920" y="2675520"/>
            <a:ext cx="7407000" cy="34491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marL="1080">
              <a:lnSpc>
                <a:spcPct val="100000"/>
              </a:lnSpc>
              <a:spcBef>
                <a:spcPts val="479"/>
              </a:spcBef>
            </a:pPr>
            <a:r>
              <a:rPr b="0" lang="ru-RU" sz="2400" spc="-1" strike="noStrike">
                <a:solidFill>
                  <a:srgbClr val="073e87"/>
                </a:solidFill>
                <a:latin typeface="Candara"/>
                <a:ea typeface="DejaVu Sans"/>
              </a:rPr>
              <a:t>Необходимость такого рода помощи стала очевидной для нашей Республики в том числе. За короткий промежуток времени отделение заполнилось и образовалась очередь из больных, нуждающихся в госпитализации для оказания паллиативной медицинской помощи. 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206" name="CustomShape 2"/>
          <p:cNvSpPr/>
          <p:nvPr/>
        </p:nvSpPr>
        <p:spPr>
          <a:xfrm>
            <a:off x="457200" y="338400"/>
            <a:ext cx="8228160" cy="12513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rmAutofit/>
          </a:bodyPr>
          <a:p>
            <a:pPr algn="ctr">
              <a:lnSpc>
                <a:spcPct val="100000"/>
              </a:lnSpc>
            </a:pPr>
            <a:r>
              <a:rPr b="0" lang="ru-RU" sz="4400" spc="-1" strike="noStrike">
                <a:solidFill>
                  <a:srgbClr val="ffffff"/>
                </a:solidFill>
                <a:latin typeface="Candara"/>
                <a:ea typeface="DejaVu Sans"/>
              </a:rPr>
              <a:t>Паллиативная медицинская помощь</a:t>
            </a:r>
            <a:endParaRPr b="0" lang="ru-RU" sz="4400" spc="-1" strike="noStrike">
              <a:latin typeface="Arial"/>
            </a:endParaRPr>
          </a:p>
        </p:txBody>
      </p:sp>
    </p:spTree>
  </p:cSld>
  <p:timing>
    <p:tnLst>
      <p:par>
        <p:cTn id="7" dur="indefinite" restart="never" nodeType="tmRoot">
          <p:childTnLst>
            <p:seq>
              <p:cTn id="8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CustomShape 1"/>
          <p:cNvSpPr/>
          <p:nvPr/>
        </p:nvSpPr>
        <p:spPr>
          <a:xfrm>
            <a:off x="871920" y="2675520"/>
            <a:ext cx="7407000" cy="34491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marL="1080">
              <a:lnSpc>
                <a:spcPct val="100000"/>
              </a:lnSpc>
              <a:spcBef>
                <a:spcPts val="479"/>
              </a:spcBef>
            </a:pPr>
            <a:r>
              <a:rPr b="0" lang="ru-RU" sz="2400" spc="-1" strike="noStrike">
                <a:solidFill>
                  <a:srgbClr val="073e87"/>
                </a:solidFill>
                <a:latin typeface="Candara"/>
                <a:ea typeface="DejaVu Sans"/>
              </a:rPr>
              <a:t>Для больных туберкулезом на базе ГБУ РД «Буйнакский противотуберкулезный диспансер» развернуто 6 коек и для больных с ВИЧ-инфекцией на базе ГБУ РД «Республиканский центр инфекционных болезней» - 5 коек.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208" name="CustomShape 2"/>
          <p:cNvSpPr/>
          <p:nvPr/>
        </p:nvSpPr>
        <p:spPr>
          <a:xfrm>
            <a:off x="457200" y="338400"/>
            <a:ext cx="8228160" cy="12513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rmAutofit/>
          </a:bodyPr>
          <a:p>
            <a:pPr algn="ctr">
              <a:lnSpc>
                <a:spcPct val="100000"/>
              </a:lnSpc>
            </a:pPr>
            <a:r>
              <a:rPr b="0" lang="ru-RU" sz="4400" spc="-1" strike="noStrike">
                <a:solidFill>
                  <a:srgbClr val="ffffff"/>
                </a:solidFill>
                <a:latin typeface="Candara"/>
                <a:ea typeface="DejaVu Sans"/>
              </a:rPr>
              <a:t>Паллиативная медицинская помощь</a:t>
            </a:r>
            <a:endParaRPr b="0" lang="ru-RU" sz="4400" spc="-1" strike="noStrike">
              <a:latin typeface="Arial"/>
            </a:endParaRPr>
          </a:p>
        </p:txBody>
      </p:sp>
    </p:spTree>
  </p:cSld>
  <p:timing>
    <p:tnLst>
      <p:par>
        <p:cTn id="9" dur="indefinite" restart="never" nodeType="tmRoot">
          <p:childTnLst>
            <p:seq>
              <p:cTn id="10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CustomShape 1"/>
          <p:cNvSpPr/>
          <p:nvPr/>
        </p:nvSpPr>
        <p:spPr>
          <a:xfrm>
            <a:off x="871920" y="2675520"/>
            <a:ext cx="7407000" cy="34491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marL="1080">
              <a:lnSpc>
                <a:spcPct val="100000"/>
              </a:lnSpc>
              <a:spcBef>
                <a:spcPts val="479"/>
              </a:spcBef>
            </a:pPr>
            <a:r>
              <a:rPr b="0" lang="ru-RU" sz="2400" spc="-1" strike="noStrike">
                <a:solidFill>
                  <a:srgbClr val="073e87"/>
                </a:solidFill>
                <a:latin typeface="Candara"/>
                <a:ea typeface="DejaVu Sans"/>
              </a:rPr>
              <a:t>В 2020 году, к сожалению, из-за сложившейся сложной эпидемиологической обстановки в Дагестане ГБУ РД «Городская клиническая больница» была полностью перепрофилирована под госпиталь по лечению COVID-19, соответственно, и отделение паллиативной медицинской помощи.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210" name="CustomShape 2"/>
          <p:cNvSpPr/>
          <p:nvPr/>
        </p:nvSpPr>
        <p:spPr>
          <a:xfrm>
            <a:off x="457200" y="338400"/>
            <a:ext cx="8228160" cy="12513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rmAutofit/>
          </a:bodyPr>
          <a:p>
            <a:pPr algn="ctr">
              <a:lnSpc>
                <a:spcPct val="100000"/>
              </a:lnSpc>
            </a:pPr>
            <a:r>
              <a:rPr b="0" lang="ru-RU" sz="4400" spc="-1" strike="noStrike">
                <a:solidFill>
                  <a:srgbClr val="ffffff"/>
                </a:solidFill>
                <a:latin typeface="Candara"/>
                <a:ea typeface="DejaVu Sans"/>
              </a:rPr>
              <a:t>Паллиативная медицинская помощь</a:t>
            </a:r>
            <a:endParaRPr b="0" lang="ru-RU" sz="4400" spc="-1" strike="noStrike">
              <a:latin typeface="Arial"/>
            </a:endParaRPr>
          </a:p>
        </p:txBody>
      </p:sp>
    </p:spTree>
  </p:cSld>
  <p:timing>
    <p:tnLst>
      <p:par>
        <p:cTn id="11" dur="indefinite" restart="never" nodeType="tmRoot">
          <p:childTnLst>
            <p:seq>
              <p:cTn id="12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CustomShape 1"/>
          <p:cNvSpPr/>
          <p:nvPr/>
        </p:nvSpPr>
        <p:spPr>
          <a:xfrm>
            <a:off x="871920" y="2675520"/>
            <a:ext cx="7407000" cy="34491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marL="274320" indent="-272880">
              <a:lnSpc>
                <a:spcPct val="100000"/>
              </a:lnSpc>
              <a:spcBef>
                <a:spcPts val="479"/>
              </a:spcBef>
              <a:buClr>
                <a:srgbClr val="31b6fd"/>
              </a:buClr>
              <a:buFont typeface="Symbol"/>
              <a:buChar char=""/>
            </a:pPr>
            <a:r>
              <a:rPr b="0" lang="ru-RU" sz="2400" spc="-1" strike="noStrike">
                <a:solidFill>
                  <a:srgbClr val="073e87"/>
                </a:solidFill>
                <a:latin typeface="Candara"/>
                <a:ea typeface="DejaVu Sans"/>
              </a:rPr>
              <a:t>Тем не менее, в 2020г развернуты 5 коек на базе ГБУ РД «Дербентская центральная городская больница», 5 коек на базе ГБУ РД «Кизлярская центральная городская больница» и 5 коек на базе ГБУ РД «Хасавюртовская центральная городская больница им. Р.П. Аскерханова».</a:t>
            </a:r>
            <a:endParaRPr b="0" lang="ru-RU" sz="2400" spc="-1" strike="noStrike">
              <a:latin typeface="Arial"/>
            </a:endParaRPr>
          </a:p>
          <a:p>
            <a:pPr marL="274320" indent="-272880">
              <a:lnSpc>
                <a:spcPct val="100000"/>
              </a:lnSpc>
              <a:spcBef>
                <a:spcPts val="479"/>
              </a:spcBef>
              <a:buClr>
                <a:srgbClr val="31b6fd"/>
              </a:buClr>
              <a:buFont typeface="Symbol"/>
              <a:buChar char=""/>
            </a:pPr>
            <a:r>
              <a:rPr b="0" lang="ru-RU" sz="2400" spc="-1" strike="noStrike">
                <a:solidFill>
                  <a:srgbClr val="073e87"/>
                </a:solidFill>
                <a:latin typeface="Candara"/>
                <a:ea typeface="DejaVu Sans"/>
              </a:rPr>
              <a:t>Были также развернуты 15 коек для оказания паллиативной медицинской помощи детям на базе ГБУ РД «Детская городская клиническая больница». 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212" name="CustomShape 2"/>
          <p:cNvSpPr/>
          <p:nvPr/>
        </p:nvSpPr>
        <p:spPr>
          <a:xfrm>
            <a:off x="457200" y="338400"/>
            <a:ext cx="8228160" cy="12513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rmAutofit/>
          </a:bodyPr>
          <a:p>
            <a:pPr algn="ctr">
              <a:lnSpc>
                <a:spcPct val="100000"/>
              </a:lnSpc>
            </a:pPr>
            <a:r>
              <a:rPr b="0" lang="ru-RU" sz="4400" spc="-1" strike="noStrike">
                <a:solidFill>
                  <a:srgbClr val="ffffff"/>
                </a:solidFill>
                <a:latin typeface="Candara"/>
                <a:ea typeface="DejaVu Sans"/>
              </a:rPr>
              <a:t>Паллиативная медицинская помощь</a:t>
            </a:r>
            <a:endParaRPr b="0" lang="ru-RU" sz="4400" spc="-1" strike="noStrike">
              <a:latin typeface="Arial"/>
            </a:endParaRPr>
          </a:p>
        </p:txBody>
      </p:sp>
    </p:spTree>
  </p:cSld>
  <p:timing>
    <p:tnLst>
      <p:par>
        <p:cTn id="13" dur="indefinite" restart="never" nodeType="tmRoot">
          <p:childTnLst>
            <p:seq>
              <p:cTn id="14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CustomShape 1"/>
          <p:cNvSpPr/>
          <p:nvPr/>
        </p:nvSpPr>
        <p:spPr>
          <a:xfrm>
            <a:off x="867960" y="1728000"/>
            <a:ext cx="7407360" cy="4396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marL="274320" indent="-272880">
              <a:lnSpc>
                <a:spcPct val="100000"/>
              </a:lnSpc>
              <a:spcBef>
                <a:spcPts val="479"/>
              </a:spcBef>
              <a:buClr>
                <a:srgbClr val="31b6fd"/>
              </a:buClr>
              <a:buFont typeface="Symbol"/>
              <a:buChar char=""/>
            </a:pPr>
            <a:r>
              <a:rPr b="0" lang="ru-RU" sz="2400" spc="-1" strike="noStrike">
                <a:solidFill>
                  <a:srgbClr val="073e87"/>
                </a:solidFill>
                <a:latin typeface="Candara"/>
                <a:ea typeface="DejaVu Sans"/>
              </a:rPr>
              <a:t>В конце 2020г были также созданы выездные патронажные бригады паллиативной медицинской помощи.</a:t>
            </a:r>
            <a:endParaRPr b="0" lang="ru-RU" sz="2400" spc="-1" strike="noStrike">
              <a:latin typeface="Arial"/>
            </a:endParaRPr>
          </a:p>
          <a:p>
            <a:pPr marL="274320" indent="-272880">
              <a:lnSpc>
                <a:spcPct val="100000"/>
              </a:lnSpc>
              <a:spcBef>
                <a:spcPts val="479"/>
              </a:spcBef>
              <a:buClr>
                <a:srgbClr val="31b6fd"/>
              </a:buClr>
              <a:buFont typeface="Symbol"/>
              <a:buChar char=""/>
            </a:pPr>
            <a:r>
              <a:rPr b="0" lang="ru-RU" sz="2400" spc="-1" strike="noStrike">
                <a:solidFill>
                  <a:srgbClr val="073e87"/>
                </a:solidFill>
                <a:latin typeface="Candara"/>
                <a:ea typeface="DejaVu Sans"/>
              </a:rPr>
              <a:t>В начале 2021г было решено развернуть 10 коек паллиативной медицинской помощи на базе ГБУ РД «Новолакская районная больница №1 (Новострой)» и также по 10 коек на базе таких МО, как ГБУ РД «Хасавюртовская центральная районная больница» и ГБУ РД «Буйнакская центральная городская больница»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479"/>
              </a:spcBef>
            </a:pP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479"/>
              </a:spcBef>
            </a:pPr>
            <a:endParaRPr b="0" lang="ru-RU" sz="2400" spc="-1" strike="noStrike">
              <a:latin typeface="Arial"/>
            </a:endParaRPr>
          </a:p>
        </p:txBody>
      </p:sp>
      <p:sp>
        <p:nvSpPr>
          <p:cNvPr id="214" name="CustomShape 2"/>
          <p:cNvSpPr/>
          <p:nvPr/>
        </p:nvSpPr>
        <p:spPr>
          <a:xfrm>
            <a:off x="457200" y="338400"/>
            <a:ext cx="8228160" cy="12513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rmAutofit/>
          </a:bodyPr>
          <a:p>
            <a:pPr algn="ctr">
              <a:lnSpc>
                <a:spcPct val="100000"/>
              </a:lnSpc>
            </a:pPr>
            <a:r>
              <a:rPr b="0" lang="ru-RU" sz="4400" spc="-1" strike="noStrike">
                <a:solidFill>
                  <a:srgbClr val="ffffff"/>
                </a:solidFill>
                <a:latin typeface="Candara"/>
                <a:ea typeface="DejaVu Sans"/>
              </a:rPr>
              <a:t>Паллиативная медицинская помощь</a:t>
            </a:r>
            <a:endParaRPr b="0" lang="ru-RU" sz="4400" spc="-1" strike="noStrike">
              <a:latin typeface="Arial"/>
            </a:endParaRPr>
          </a:p>
        </p:txBody>
      </p:sp>
    </p:spTree>
  </p:cSld>
  <p:timing>
    <p:tnLst>
      <p:par>
        <p:cTn id="15" dur="indefinite" restart="never" nodeType="tmRoot">
          <p:childTnLst>
            <p:seq>
              <p:cTn id="16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TextShape 1"/>
          <p:cNvSpPr txBox="1"/>
          <p:nvPr/>
        </p:nvSpPr>
        <p:spPr>
          <a:xfrm>
            <a:off x="457200" y="221040"/>
            <a:ext cx="8228880" cy="124992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ctr"/>
          <a:p>
            <a:pPr algn="ctr">
              <a:lnSpc>
                <a:spcPct val="90000"/>
              </a:lnSpc>
            </a:pPr>
            <a:br/>
            <a:br/>
            <a:r>
              <a:rPr b="0" lang="ru-RU" sz="4100" spc="-1" strike="noStrike">
                <a:solidFill>
                  <a:srgbClr val="ffffff"/>
                </a:solidFill>
                <a:latin typeface="Candara"/>
                <a:ea typeface="DejaVu Sans"/>
              </a:rPr>
              <a:t>Паллиативная медицинская помощь</a:t>
            </a:r>
            <a:br/>
            <a:endParaRPr b="0" lang="ru-RU" sz="41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6" name="TextShape 2"/>
          <p:cNvSpPr txBox="1"/>
          <p:nvPr/>
        </p:nvSpPr>
        <p:spPr>
          <a:xfrm>
            <a:off x="457200" y="2614680"/>
            <a:ext cx="8228880" cy="370008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/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73e87"/>
              </a:buClr>
              <a:buFont typeface="Courier New"/>
              <a:buChar char="o"/>
            </a:pPr>
            <a:r>
              <a:rPr b="0" lang="ru-RU" sz="2400" spc="-1" strike="noStrike">
                <a:solidFill>
                  <a:srgbClr val="073e87"/>
                </a:solidFill>
                <a:latin typeface="Candara"/>
                <a:ea typeface="DejaVu Sans"/>
              </a:rPr>
              <a:t>В 2022г к коечному фонду ГБУ РД «Дербентская центральная городская больница» были прибавлены еще 10 коек (итого – 15 коек)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73e87"/>
              </a:buClr>
              <a:buFont typeface="Courier New"/>
              <a:buChar char="o"/>
            </a:pPr>
            <a:r>
              <a:rPr b="0" lang="ru-RU" sz="2400" spc="-1" strike="noStrike">
                <a:solidFill>
                  <a:srgbClr val="073e87"/>
                </a:solidFill>
                <a:latin typeface="Candara"/>
                <a:ea typeface="DejaVu Sans"/>
              </a:rPr>
              <a:t>В том же году первично были развернуты по 10 коек в ГБУ РД «Избербашская центральная городская больница» и УБ с. Шамилькала ГБУ РД «Унцукульская центральная районная больница» 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timing>
    <p:tnLst>
      <p:par>
        <p:cTn id="17" dur="indefinite" restart="never" nodeType="tmRoot">
          <p:childTnLst>
            <p:seq>
              <p:cTn id="18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TextShape 1"/>
          <p:cNvSpPr txBox="1"/>
          <p:nvPr/>
        </p:nvSpPr>
        <p:spPr>
          <a:xfrm>
            <a:off x="457200" y="221040"/>
            <a:ext cx="8228880" cy="124992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 anchor="ctr"/>
          <a:p>
            <a:pPr algn="ctr">
              <a:lnSpc>
                <a:spcPct val="90000"/>
              </a:lnSpc>
            </a:pPr>
            <a:r>
              <a:rPr b="0" lang="ru-RU" sz="4400" spc="-1" strike="noStrike">
                <a:solidFill>
                  <a:srgbClr val="ffffff"/>
                </a:solidFill>
                <a:latin typeface="Candara"/>
                <a:ea typeface="DejaVu Sans"/>
              </a:rPr>
              <a:t>Паллиативная медицинская помощь</a:t>
            </a:r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8" name="TextShape 2"/>
          <p:cNvSpPr txBox="1"/>
          <p:nvPr/>
        </p:nvSpPr>
        <p:spPr>
          <a:xfrm>
            <a:off x="457200" y="2786040"/>
            <a:ext cx="8228880" cy="3271320"/>
          </a:xfrm>
          <a:prstGeom prst="rect">
            <a:avLst/>
          </a:prstGeom>
          <a:noFill/>
          <a:ln>
            <a:noFill/>
          </a:ln>
        </p:spPr>
        <p:txBody>
          <a:bodyPr lIns="0" rIns="0" tIns="0" bIns="0">
            <a:normAutofit/>
          </a:bodyPr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73e87"/>
              </a:buClr>
              <a:buFont typeface="Arial"/>
              <a:buChar char="•"/>
            </a:pPr>
            <a:r>
              <a:rPr b="0" lang="ru-RU" sz="2400" spc="-1" strike="noStrike">
                <a:solidFill>
                  <a:srgbClr val="073e87"/>
                </a:solidFill>
                <a:latin typeface="Candara"/>
                <a:ea typeface="DejaVu Sans"/>
              </a:rPr>
              <a:t>В 2023 г планируется развернуть по 5 коек на базе нескольких медицинских организаций: 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73e87"/>
              </a:buClr>
              <a:buFont typeface="Wingdings" charset="2"/>
              <a:buChar char=""/>
            </a:pPr>
            <a:r>
              <a:rPr b="0" lang="ru-RU" sz="2400" spc="-1" strike="noStrike">
                <a:solidFill>
                  <a:srgbClr val="073e87"/>
                </a:solidFill>
                <a:latin typeface="Candara"/>
                <a:ea typeface="DejaVu Sans"/>
              </a:rPr>
              <a:t>ГБУ РД «ГКБ»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73e87"/>
              </a:buClr>
              <a:buFont typeface="Wingdings" charset="2"/>
              <a:buChar char=""/>
            </a:pPr>
            <a:r>
              <a:rPr b="0" lang="ru-RU" sz="2400" spc="-1" strike="noStrike">
                <a:solidFill>
                  <a:srgbClr val="073e87"/>
                </a:solidFill>
                <a:latin typeface="Candara"/>
                <a:ea typeface="DejaVu Sans"/>
              </a:rPr>
              <a:t>ГБУ РД «Буйнакская ЦГБ»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73e87"/>
              </a:buClr>
              <a:buFont typeface="Wingdings" charset="2"/>
              <a:buChar char=""/>
            </a:pPr>
            <a:r>
              <a:rPr b="0" lang="ru-RU" sz="2400" spc="-1" strike="noStrike">
                <a:solidFill>
                  <a:srgbClr val="073e87"/>
                </a:solidFill>
                <a:latin typeface="Candara"/>
                <a:ea typeface="DejaVu Sans"/>
              </a:rPr>
              <a:t>ГБУ РД «Кизлярская ЦГБ»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73e87"/>
              </a:buClr>
              <a:buFont typeface="Wingdings" charset="2"/>
              <a:buChar char=""/>
            </a:pPr>
            <a:r>
              <a:rPr b="0" lang="ru-RU" sz="2400" spc="-1" strike="noStrike">
                <a:solidFill>
                  <a:srgbClr val="073e87"/>
                </a:solidFill>
                <a:latin typeface="Candara"/>
                <a:ea typeface="DejaVu Sans"/>
              </a:rPr>
              <a:t>ГБУ РД «Избербашская ЦГБ»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73e87"/>
              </a:buClr>
              <a:buFont typeface="Wingdings" charset="2"/>
              <a:buChar char=""/>
            </a:pPr>
            <a:r>
              <a:rPr b="0" lang="ru-RU" sz="2400" spc="-1" strike="noStrike">
                <a:solidFill>
                  <a:srgbClr val="073e87"/>
                </a:solidFill>
                <a:latin typeface="Candara"/>
                <a:ea typeface="DejaVu Sans"/>
              </a:rPr>
              <a:t>УБ с. Шамилькала ГБУ РД «Унцукульская ЦРБ»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73e87"/>
              </a:buClr>
              <a:buFont typeface="Arial"/>
              <a:buChar char="•"/>
            </a:pPr>
            <a:r>
              <a:rPr b="0" lang="ru-RU" sz="2400" spc="-1" strike="noStrike">
                <a:solidFill>
                  <a:srgbClr val="073e87"/>
                </a:solidFill>
                <a:latin typeface="Candara"/>
                <a:ea typeface="DejaVu Sans"/>
              </a:rPr>
              <a:t>Также планируется формирование дополнительных отделений выездной патронажной паллиативной медицинской помощи.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  <a:p>
            <a:pPr>
              <a:lnSpc>
                <a:spcPct val="90000"/>
              </a:lnSpc>
              <a:spcBef>
                <a:spcPts val="1001"/>
              </a:spcBef>
            </a:pP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  <a:p>
            <a:pPr marL="228600" indent="-228240">
              <a:lnSpc>
                <a:spcPct val="90000"/>
              </a:lnSpc>
              <a:spcBef>
                <a:spcPts val="1001"/>
              </a:spcBef>
              <a:buClr>
                <a:srgbClr val="073e87"/>
              </a:buClr>
              <a:buFont typeface="Arial"/>
              <a:buChar char="•"/>
            </a:pPr>
            <a:r>
              <a:rPr b="0" lang="ru-RU" sz="2400" spc="-1" strike="noStrike">
                <a:solidFill>
                  <a:srgbClr val="073e87"/>
                </a:solidFill>
                <a:latin typeface="Candara"/>
                <a:ea typeface="DejaVu Sans"/>
              </a:rPr>
              <a:t>В начале года развернуты еще 10 коек на базе ГБУ РД «Хасавюртовская ЦРБ»</a:t>
            </a: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timing>
    <p:tnLst>
      <p:par>
        <p:cTn id="19" dur="indefinite" restart="never" nodeType="tmRoot">
          <p:childTnLst>
            <p:seq>
              <p:cTn id="20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CustomShape 1"/>
          <p:cNvSpPr/>
          <p:nvPr/>
        </p:nvSpPr>
        <p:spPr>
          <a:xfrm>
            <a:off x="871920" y="1944000"/>
            <a:ext cx="7407000" cy="418068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marL="274320" indent="-272880">
              <a:lnSpc>
                <a:spcPct val="100000"/>
              </a:lnSpc>
              <a:spcBef>
                <a:spcPts val="479"/>
              </a:spcBef>
              <a:buClr>
                <a:srgbClr val="31b6fd"/>
              </a:buClr>
              <a:buFont typeface="Symbol"/>
              <a:buChar char=""/>
            </a:pPr>
            <a:r>
              <a:rPr b="0" lang="ru-RU" sz="2400" spc="-1" strike="noStrike">
                <a:solidFill>
                  <a:srgbClr val="073e87"/>
                </a:solidFill>
                <a:latin typeface="Candara"/>
                <a:ea typeface="DejaVu Sans"/>
              </a:rPr>
              <a:t>В целом, в Дагестане на данный момент имеются 7 отделений паллиативной медицинской помощи для взрослого населения и 1 отделение паллиативной медицинской помощи для детского населения. Всего 116 коек для взрослых и 20 коек для детей.</a:t>
            </a:r>
            <a:endParaRPr b="0" lang="ru-RU" sz="2400" spc="-1" strike="noStrike">
              <a:latin typeface="Arial"/>
            </a:endParaRPr>
          </a:p>
          <a:p>
            <a:pPr marL="274320" indent="-272880">
              <a:lnSpc>
                <a:spcPct val="100000"/>
              </a:lnSpc>
              <a:spcBef>
                <a:spcPts val="479"/>
              </a:spcBef>
              <a:buClr>
                <a:srgbClr val="31b6fd"/>
              </a:buClr>
              <a:buFont typeface="Symbol"/>
              <a:buChar char=""/>
            </a:pPr>
            <a:r>
              <a:rPr b="0" lang="ru-RU" sz="2400" spc="-1" strike="noStrike">
                <a:solidFill>
                  <a:srgbClr val="073e87"/>
                </a:solidFill>
                <a:latin typeface="Candara"/>
                <a:ea typeface="DejaVu Sans"/>
              </a:rPr>
              <a:t>Также активно функционируют 3 отделения выездной патронажной паллиативной медицинской помощи на базе нескольких медицинских организаций. 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220" name="CustomShape 2"/>
          <p:cNvSpPr/>
          <p:nvPr/>
        </p:nvSpPr>
        <p:spPr>
          <a:xfrm>
            <a:off x="457200" y="338400"/>
            <a:ext cx="8228160" cy="12513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rmAutofit/>
          </a:bodyPr>
          <a:p>
            <a:pPr algn="ctr">
              <a:lnSpc>
                <a:spcPct val="100000"/>
              </a:lnSpc>
            </a:pPr>
            <a:r>
              <a:rPr b="0" lang="ru-RU" sz="4400" spc="-1" strike="noStrike">
                <a:solidFill>
                  <a:srgbClr val="ffffff"/>
                </a:solidFill>
                <a:latin typeface="Candara"/>
                <a:ea typeface="DejaVu Sans"/>
              </a:rPr>
              <a:t>Паллиативная медицинская помощь</a:t>
            </a:r>
            <a:endParaRPr b="0" lang="ru-RU" sz="4400" spc="-1" strike="noStrike">
              <a:latin typeface="Arial"/>
            </a:endParaRPr>
          </a:p>
        </p:txBody>
      </p:sp>
    </p:spTree>
  </p:cSld>
  <p:timing>
    <p:tnLst>
      <p:par>
        <p:cTn id="21" dur="indefinite" restart="never" nodeType="tmRoot">
          <p:childTnLst>
            <p:seq>
              <p:cTn id="22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CustomShape 1"/>
          <p:cNvSpPr/>
          <p:nvPr/>
        </p:nvSpPr>
        <p:spPr>
          <a:xfrm>
            <a:off x="871920" y="2675520"/>
            <a:ext cx="7407000" cy="34491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marL="274320" indent="-272880">
              <a:lnSpc>
                <a:spcPct val="100000"/>
              </a:lnSpc>
              <a:spcBef>
                <a:spcPts val="479"/>
              </a:spcBef>
              <a:buClr>
                <a:srgbClr val="31b6fd"/>
              </a:buClr>
              <a:buFont typeface="Symbol"/>
              <a:buChar char=""/>
            </a:pPr>
            <a:r>
              <a:rPr b="0" lang="ru-RU" sz="2400" spc="-1" strike="noStrike">
                <a:solidFill>
                  <a:srgbClr val="073e87"/>
                </a:solidFill>
                <a:latin typeface="Candara"/>
                <a:ea typeface="DejaVu Sans"/>
              </a:rPr>
              <a:t>По данным мониторинга в Дагестане около 3 тыс.пациентов, нуждающихся в оказании паллиативной медицинской помощи. Большая часть из них это онкологические больные, однако есть пациенты и прочих профилей. Есть пациенты, нуждающиеся в респираторной поддержке, в частности, пациенты с боковым амиотрофическим склерозом. 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222" name="CustomShape 2"/>
          <p:cNvSpPr/>
          <p:nvPr/>
        </p:nvSpPr>
        <p:spPr>
          <a:xfrm>
            <a:off x="457200" y="338400"/>
            <a:ext cx="8228160" cy="12513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rmAutofit/>
          </a:bodyPr>
          <a:p>
            <a:pPr algn="ctr">
              <a:lnSpc>
                <a:spcPct val="100000"/>
              </a:lnSpc>
            </a:pPr>
            <a:r>
              <a:rPr b="0" lang="ru-RU" sz="4400" spc="-1" strike="noStrike">
                <a:solidFill>
                  <a:srgbClr val="ffffff"/>
                </a:solidFill>
                <a:latin typeface="Candara"/>
                <a:ea typeface="DejaVu Sans"/>
              </a:rPr>
              <a:t>Паллиативная медицинская помощь</a:t>
            </a:r>
            <a:endParaRPr b="0" lang="ru-RU" sz="4400" spc="-1" strike="noStrike">
              <a:latin typeface="Arial"/>
            </a:endParaRPr>
          </a:p>
        </p:txBody>
      </p:sp>
    </p:spTree>
  </p:cSld>
  <p:timing>
    <p:tnLst>
      <p:par>
        <p:cTn id="23" dur="indefinite" restart="never" nodeType="tmRoot">
          <p:childTnLst>
            <p:seq>
              <p:cTn id="24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CustomShape 1"/>
          <p:cNvSpPr/>
          <p:nvPr/>
        </p:nvSpPr>
        <p:spPr>
          <a:xfrm>
            <a:off x="871920" y="2675520"/>
            <a:ext cx="7407000" cy="34491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marL="274320" indent="-272880">
              <a:lnSpc>
                <a:spcPct val="100000"/>
              </a:lnSpc>
              <a:spcBef>
                <a:spcPts val="479"/>
              </a:spcBef>
              <a:buClr>
                <a:srgbClr val="31b6fd"/>
              </a:buClr>
              <a:buFont typeface="Symbol"/>
              <a:buChar char=""/>
            </a:pPr>
            <a:r>
              <a:rPr b="0" lang="ru-RU" sz="2400" spc="-1" strike="noStrike">
                <a:solidFill>
                  <a:srgbClr val="073e87"/>
                </a:solidFill>
                <a:latin typeface="Candara"/>
                <a:ea typeface="DejaVu Sans"/>
              </a:rPr>
              <a:t>Выданы аппараты неинвазивной вентиляции легких и откашливатели для использования на дому. </a:t>
            </a:r>
            <a:endParaRPr b="0" lang="ru-RU" sz="2400" spc="-1" strike="noStrike">
              <a:latin typeface="Arial"/>
            </a:endParaRPr>
          </a:p>
          <a:p>
            <a:pPr marL="274320" indent="-272880">
              <a:lnSpc>
                <a:spcPct val="100000"/>
              </a:lnSpc>
              <a:spcBef>
                <a:spcPts val="479"/>
              </a:spcBef>
              <a:buClr>
                <a:srgbClr val="31b6fd"/>
              </a:buClr>
              <a:buFont typeface="Symbol"/>
              <a:buChar char=""/>
            </a:pPr>
            <a:r>
              <a:rPr b="0" lang="ru-RU" sz="2400" spc="-1" strike="noStrike">
                <a:solidFill>
                  <a:srgbClr val="073e87"/>
                </a:solidFill>
                <a:latin typeface="Candara"/>
                <a:ea typeface="DejaVu Sans"/>
              </a:rPr>
              <a:t>Планируется открыть отделения сестринского ухода, также открыть дополнительно отделения паллиативной медицинской помощи на базе разных медицинских организаций.</a:t>
            </a:r>
            <a:endParaRPr b="0" lang="ru-RU" sz="2400" spc="-1" strike="noStrike">
              <a:latin typeface="Arial"/>
            </a:endParaRPr>
          </a:p>
        </p:txBody>
      </p:sp>
      <p:sp>
        <p:nvSpPr>
          <p:cNvPr id="224" name="CustomShape 2"/>
          <p:cNvSpPr/>
          <p:nvPr/>
        </p:nvSpPr>
        <p:spPr>
          <a:xfrm>
            <a:off x="457200" y="338400"/>
            <a:ext cx="8228160" cy="12513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rmAutofit/>
          </a:bodyPr>
          <a:p>
            <a:pPr algn="ctr">
              <a:lnSpc>
                <a:spcPct val="100000"/>
              </a:lnSpc>
            </a:pPr>
            <a:r>
              <a:rPr b="0" lang="ru-RU" sz="4400" spc="-1" strike="noStrike">
                <a:solidFill>
                  <a:srgbClr val="ffffff"/>
                </a:solidFill>
                <a:latin typeface="Candara"/>
                <a:ea typeface="DejaVu Sans"/>
              </a:rPr>
              <a:t>Паллиативная медицинская помощь</a:t>
            </a:r>
            <a:endParaRPr b="0" lang="ru-RU" sz="4400" spc="-1" strike="noStrike">
              <a:latin typeface="Arial"/>
            </a:endParaRPr>
          </a:p>
        </p:txBody>
      </p:sp>
    </p:spTree>
  </p:cSld>
  <p:timing>
    <p:tnLst>
      <p:par>
        <p:cTn id="25" dur="indefinite" restart="never" nodeType="tmRoot">
          <p:childTnLst>
            <p:seq>
              <p:cTn id="26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CustomShape 1"/>
          <p:cNvSpPr/>
          <p:nvPr/>
        </p:nvSpPr>
        <p:spPr>
          <a:xfrm>
            <a:off x="871920" y="2675520"/>
            <a:ext cx="7407000" cy="34491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/>
          <a:p>
            <a:pPr marL="1080" algn="ctr">
              <a:lnSpc>
                <a:spcPct val="100000"/>
              </a:lnSpc>
              <a:spcBef>
                <a:spcPts val="479"/>
              </a:spcBef>
            </a:pPr>
            <a:r>
              <a:rPr b="0" lang="ru-RU" sz="2400" spc="-1" strike="noStrike">
                <a:solidFill>
                  <a:srgbClr val="073e87"/>
                </a:solidFill>
                <a:latin typeface="Candara"/>
                <a:ea typeface="DejaVu Sans"/>
              </a:rPr>
              <a:t>К сожалению, система оказания паллиативной медицинской помощи развита у нас далеко не идеально, однако у нас есть желание стремиться к идеалу, есть желание обучаться, обучать других и помогать тем, кто нуждается в нашей помощи. </a:t>
            </a: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479"/>
              </a:spcBef>
            </a:pPr>
            <a:endParaRPr b="0" lang="ru-RU" sz="2400" spc="-1" strike="noStrike">
              <a:latin typeface="Arial"/>
            </a:endParaRPr>
          </a:p>
          <a:p>
            <a:pPr>
              <a:lnSpc>
                <a:spcPct val="100000"/>
              </a:lnSpc>
              <a:spcBef>
                <a:spcPts val="479"/>
              </a:spcBef>
            </a:pPr>
            <a:endParaRPr b="0" lang="ru-RU" sz="2400" spc="-1" strike="noStrike">
              <a:latin typeface="Arial"/>
            </a:endParaRPr>
          </a:p>
          <a:p>
            <a:pPr marL="1080" algn="ctr">
              <a:lnSpc>
                <a:spcPct val="100000"/>
              </a:lnSpc>
              <a:spcBef>
                <a:spcPts val="479"/>
              </a:spcBef>
            </a:pPr>
            <a:r>
              <a:rPr b="0" lang="ru-RU" sz="3200" spc="-1" strike="noStrike">
                <a:solidFill>
                  <a:srgbClr val="073e87"/>
                </a:solidFill>
                <a:latin typeface="Candara"/>
                <a:ea typeface="DejaVu Sans"/>
              </a:rPr>
              <a:t>Спасибо за внимание!</a:t>
            </a:r>
            <a:endParaRPr b="0" lang="ru-RU" sz="3200" spc="-1" strike="noStrike">
              <a:latin typeface="Arial"/>
            </a:endParaRPr>
          </a:p>
        </p:txBody>
      </p:sp>
      <p:sp>
        <p:nvSpPr>
          <p:cNvPr id="226" name="CustomShape 2"/>
          <p:cNvSpPr/>
          <p:nvPr/>
        </p:nvSpPr>
        <p:spPr>
          <a:xfrm>
            <a:off x="457200" y="338400"/>
            <a:ext cx="8228160" cy="1251360"/>
          </a:xfrm>
          <a:prstGeom prst="rect">
            <a:avLst/>
          </a:prstGeom>
          <a:noFill/>
          <a:ln>
            <a:noFill/>
          </a:ln>
        </p:spPr>
        <p:style>
          <a:lnRef idx="0"/>
          <a:fillRef idx="0"/>
          <a:effectRef idx="0"/>
          <a:fontRef idx="minor"/>
        </p:style>
        <p:txBody>
          <a:bodyPr lIns="90000" rIns="90000" tIns="45000" bIns="45000" anchor="ctr">
            <a:normAutofit/>
          </a:bodyPr>
          <a:p>
            <a:pPr algn="ctr">
              <a:lnSpc>
                <a:spcPct val="100000"/>
              </a:lnSpc>
            </a:pPr>
            <a:r>
              <a:rPr b="0" lang="ru-RU" sz="4400" spc="-1" strike="noStrike">
                <a:solidFill>
                  <a:srgbClr val="ffffff"/>
                </a:solidFill>
                <a:latin typeface="Candara"/>
                <a:ea typeface="DejaVu Sans"/>
              </a:rPr>
              <a:t>Паллиативная медицинская помощь</a:t>
            </a:r>
            <a:endParaRPr b="0" lang="ru-RU" sz="4400" spc="-1" strike="noStrike">
              <a:latin typeface="Arial"/>
            </a:endParaRPr>
          </a:p>
        </p:txBody>
      </p:sp>
    </p:spTree>
  </p:cSld>
  <p:timing>
    <p:tnLst>
      <p:par>
        <p:cTn id="27" dur="indefinite" restart="never" nodeType="tmRoot">
          <p:childTnLst>
            <p:seq>
              <p:cTn id="28" dur="indefinite" nodeType="mainSeq"/>
              <p:prevCondLst>
                <p:cond delay="0" evt="onPrev">
                  <p:tgtEl>
                    <p:sldTgt/>
                  </p:tgtEl>
                </p:cond>
              </p:prevCondLst>
              <p:nextCondLst>
                <p:cond delay="0"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395</TotalTime>
  <Application>LibreOffice/6.0.6.1$Linux_X86_64 LibreOffice_project/00$Build-1</Application>
  <Words>726</Words>
  <Paragraphs>51</Paragraphs>
  <Company>Home</Company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2021-04-15T14:31:02Z</dcterms:created>
  <dc:creator>Саля</dc:creator>
  <dc:description/>
  <dc:language>ru-RU</dc:language>
  <cp:lastModifiedBy/>
  <dcterms:modified xsi:type="dcterms:W3CDTF">2023-05-03T09:33:54Z</dcterms:modified>
  <cp:revision>20</cp:revision>
  <dc:subject/>
  <dc:title>Состояние и перспективы оказания паллиативной медицинской помощи в Республике Дагестан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16.0000</vt:lpwstr>
  </property>
  <property fmtid="{D5CDD505-2E9C-101B-9397-08002B2CF9AE}" pid="3" name="Company">
    <vt:lpwstr>Home</vt:lpwstr>
  </property>
  <property fmtid="{D5CDD505-2E9C-101B-9397-08002B2CF9AE}" pid="4" name="HiddenSlides">
    <vt:i4>0</vt:i4>
  </property>
  <property fmtid="{D5CDD505-2E9C-101B-9397-08002B2CF9AE}" pid="5" name="HyperlinksChanged">
    <vt:bool>0</vt:bool>
  </property>
  <property fmtid="{D5CDD505-2E9C-101B-9397-08002B2CF9AE}" pid="6" name="LinksUpToDate">
    <vt:bool>0</vt:bool>
  </property>
  <property fmtid="{D5CDD505-2E9C-101B-9397-08002B2CF9AE}" pid="7" name="MMClips">
    <vt:i4>0</vt:i4>
  </property>
  <property fmtid="{D5CDD505-2E9C-101B-9397-08002B2CF9AE}" pid="8" name="Notes">
    <vt:i4>1</vt:i4>
  </property>
  <property fmtid="{D5CDD505-2E9C-101B-9397-08002B2CF9AE}" pid="9" name="PresentationFormat">
    <vt:lpwstr>Экран (4:3)</vt:lpwstr>
  </property>
  <property fmtid="{D5CDD505-2E9C-101B-9397-08002B2CF9AE}" pid="10" name="ScaleCrop">
    <vt:bool>0</vt:bool>
  </property>
  <property fmtid="{D5CDD505-2E9C-101B-9397-08002B2CF9AE}" pid="11" name="ShareDoc">
    <vt:bool>0</vt:bool>
  </property>
  <property fmtid="{D5CDD505-2E9C-101B-9397-08002B2CF9AE}" pid="12" name="Slides">
    <vt:i4>14</vt:i4>
  </property>
</Properties>
</file>